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6" r:id="rId2"/>
    <p:sldId id="325" r:id="rId3"/>
    <p:sldId id="331" r:id="rId4"/>
    <p:sldId id="311" r:id="rId5"/>
    <p:sldId id="313" r:id="rId6"/>
    <p:sldId id="316" r:id="rId7"/>
    <p:sldId id="329" r:id="rId8"/>
    <p:sldId id="315" r:id="rId9"/>
    <p:sldId id="317" r:id="rId10"/>
    <p:sldId id="319" r:id="rId11"/>
    <p:sldId id="314" r:id="rId12"/>
    <p:sldId id="327" r:id="rId13"/>
    <p:sldId id="318" r:id="rId14"/>
    <p:sldId id="320" r:id="rId15"/>
    <p:sldId id="321" r:id="rId16"/>
    <p:sldId id="322" r:id="rId17"/>
    <p:sldId id="332" r:id="rId18"/>
    <p:sldId id="323" r:id="rId19"/>
    <p:sldId id="324" r:id="rId20"/>
    <p:sldId id="30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2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0A7"/>
    <a:srgbClr val="312783"/>
    <a:srgbClr val="95C11F"/>
    <a:srgbClr val="7100FF"/>
    <a:srgbClr val="009FE3"/>
    <a:srgbClr val="951B81"/>
    <a:srgbClr val="9C1C87"/>
    <a:srgbClr val="E6007E"/>
    <a:srgbClr val="F39200"/>
    <a:srgbClr val="00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0" autoAdjust="0"/>
    <p:restoredTop sz="82035" autoAdjust="0"/>
  </p:normalViewPr>
  <p:slideViewPr>
    <p:cSldViewPr snapToGrid="0" showGuides="1">
      <p:cViewPr varScale="1">
        <p:scale>
          <a:sx n="73" d="100"/>
          <a:sy n="73" d="100"/>
        </p:scale>
        <p:origin x="756" y="78"/>
      </p:cViewPr>
      <p:guideLst>
        <p:guide pos="3840"/>
        <p:guide pos="325"/>
        <p:guide pos="7355"/>
        <p:guide orient="horz" pos="822"/>
        <p:guide orient="horz" pos="3974"/>
        <p:guide orient="horz" pos="2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6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C4C07E8-CC3A-46E2-8525-5FF13B51B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4E7C83-AFA7-4EDA-8E62-3E41C3A84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0E0A-71C9-4689-AD53-41FF02FADF2C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B6EC4-432A-48B9-8264-AAF69DCE66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059A37-83DA-476D-9707-156658CFB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EC1E0-8C6A-431B-AE9B-F56FF8F9E00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7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5AB2-D94C-420D-AAA8-F29E713B3D2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18BE-EE36-4B31-B25A-0548C54D6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B9611-51E6-4880-B759-917675BD4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2190750"/>
            <a:ext cx="11311466" cy="756000"/>
          </a:xfrm>
        </p:spPr>
        <p:txBody>
          <a:bodyPr anchor="ctr">
            <a:normAutofit/>
          </a:bodyPr>
          <a:lstStyle>
            <a:lvl1pPr algn="l">
              <a:defRPr sz="4200" b="1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583EF9-E694-4C73-AD3D-5D9ADA755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3024188"/>
            <a:ext cx="11311466" cy="1255712"/>
          </a:xfrm>
        </p:spPr>
        <p:txBody>
          <a:bodyPr>
            <a:normAutofit/>
          </a:bodyPr>
          <a:lstStyle>
            <a:lvl1pPr marL="0" indent="0" algn="l">
              <a:buNone/>
              <a:defRPr sz="3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40F061E-3467-4834-BE68-880C15F8E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737" y="4814230"/>
            <a:ext cx="9000000" cy="446616"/>
          </a:xfrm>
        </p:spPr>
        <p:txBody>
          <a:bodyPr anchor="ctr">
            <a:noAutofit/>
          </a:bodyPr>
          <a:lstStyle>
            <a:lvl1pPr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Organisation Name</a:t>
            </a:r>
            <a:endParaRPr lang="en-GB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6BEDE72-F095-4B2A-9BF9-01F66F64E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7" y="5341257"/>
            <a:ext cx="9000000" cy="361127"/>
          </a:xfrm>
        </p:spPr>
        <p:txBody>
          <a:bodyPr anchor="ctr">
            <a:noAutofit/>
          </a:bodyPr>
          <a:lstStyle>
            <a:lvl1pPr algn="l"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Additional Information</a:t>
            </a:r>
            <a:endParaRPr lang="en-GB" dirty="0"/>
          </a:p>
        </p:txBody>
      </p:sp>
      <p:pic>
        <p:nvPicPr>
          <p:cNvPr id="1026" name="Picture 2" descr="Image result for eu emblem H2020">
            <a:extLst>
              <a:ext uri="{FF2B5EF4-FFF2-40B4-BE49-F238E27FC236}">
                <a16:creationId xmlns:a16="http://schemas.microsoft.com/office/drawing/2014/main" id="{3981A1E3-DBAB-48C0-B4E9-ABBE2D330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" y="5886910"/>
            <a:ext cx="112871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4F2BF48-A10C-488C-947F-A81E270812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8780" y="5839285"/>
            <a:ext cx="7341870" cy="866315"/>
          </a:xfrm>
        </p:spPr>
        <p:txBody>
          <a:bodyPr>
            <a:normAutofit/>
          </a:bodyPr>
          <a:lstStyle>
            <a:lvl1pPr>
              <a:defRPr lang="en-US" sz="1050" b="0" i="0" u="none" strike="noStrike" baseline="0" smtClean="0">
                <a:latin typeface="+mn-lt"/>
              </a:defRPr>
            </a:lvl1pPr>
          </a:lstStyle>
          <a:p>
            <a:pPr lvl="0"/>
            <a:r>
              <a:rPr lang="en-US" sz="1000" dirty="0"/>
              <a:t>This project has received funding from the European Union’s Horizon 2020 research and innovation </a:t>
            </a:r>
            <a:r>
              <a:rPr lang="en-US" sz="1000" dirty="0" err="1"/>
              <a:t>programme</a:t>
            </a:r>
            <a:r>
              <a:rPr lang="en-US" sz="1000" dirty="0"/>
              <a:t> under grant agreement No 824630.</a:t>
            </a:r>
          </a:p>
        </p:txBody>
      </p:sp>
    </p:spTree>
    <p:extLst>
      <p:ext uri="{BB962C8B-B14F-4D97-AF65-F5344CB8AC3E}">
        <p14:creationId xmlns:p14="http://schemas.microsoft.com/office/powerpoint/2010/main" val="148772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(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6427D-8633-46BC-BF39-1EC083C3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18554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B9611-51E6-4880-B759-917675BD4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267" y="2190750"/>
            <a:ext cx="11311466" cy="756000"/>
          </a:xfrm>
        </p:spPr>
        <p:txBody>
          <a:bodyPr anchor="ctr">
            <a:normAutofit/>
          </a:bodyPr>
          <a:lstStyle>
            <a:lvl1pPr algn="l">
              <a:defRPr sz="4200" b="1"/>
            </a:lvl1pPr>
          </a:lstStyle>
          <a:p>
            <a:r>
              <a:rPr lang="de-DE" dirty="0"/>
              <a:t>Zwischentitelformat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583EF9-E694-4C73-AD3D-5D9ADA7556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267" y="3024188"/>
            <a:ext cx="11311466" cy="1255712"/>
          </a:xfrm>
        </p:spPr>
        <p:txBody>
          <a:bodyPr>
            <a:normAutofit/>
          </a:bodyPr>
          <a:lstStyle>
            <a:lvl1pPr marL="0" indent="0" algn="l">
              <a:buNone/>
              <a:defRPr sz="3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Zwischen-Untertitelformat bearbeiten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4E74-6088-4BAA-9101-99FB6FF7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203AB8-3A84-4ED8-AAF4-B4C1C3982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127" y="119580"/>
            <a:ext cx="1256657" cy="9456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02444B-9614-4C97-862D-057FB3452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9540"/>
          <a:stretch/>
        </p:blipFill>
        <p:spPr>
          <a:xfrm>
            <a:off x="-4121" y="6477819"/>
            <a:ext cx="12196121" cy="2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3A9A32-A4F7-437B-ACB6-040E78119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127" y="119580"/>
            <a:ext cx="1256657" cy="94563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10B9E4-46E1-4979-BD07-5B6BD7753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r="9540"/>
          <a:stretch/>
        </p:blipFill>
        <p:spPr>
          <a:xfrm>
            <a:off x="0" y="6456664"/>
            <a:ext cx="12196121" cy="2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89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853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3963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(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6427D-8633-46BC-BF39-1EC083C3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974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(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6427D-8633-46BC-BF39-1EC083C3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836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ey (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42C16-8E58-4177-984D-0EC41B7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6427D-8633-46BC-BF39-1EC083C31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4B832-0E96-4740-82AE-BAC8068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3532E-B774-43B7-87F3-D94E7BE7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267" y="6492875"/>
            <a:ext cx="9740062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PHERECLOS › Identity Kit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4F26FC-4385-4099-A183-340E6CC7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5B5787-4A41-428E-A3DD-2E2ED7239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647700"/>
            <a:ext cx="11312525" cy="281940"/>
          </a:xfrm>
        </p:spPr>
        <p:txBody>
          <a:bodyPr anchor="ctr">
            <a:noAutofit/>
          </a:bodyPr>
          <a:lstStyle>
            <a:lvl1pPr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16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EDA3E9-6C7D-404C-8840-AFD43825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247651"/>
            <a:ext cx="9802616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F0492F-4726-44FA-8C7F-D61D68E7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267" y="1268413"/>
            <a:ext cx="11311466" cy="504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5766F9-0E22-4EB5-B588-C643520CE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2883" y="6492875"/>
            <a:ext cx="92242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3DFCC1-3B6A-4AD5-9B4C-3A0399943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909" y="6145623"/>
            <a:ext cx="5238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8BA11B-BB40-49F2-BC79-AD48D123694E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02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50" r:id="rId7"/>
    <p:sldLayoutId id="2147483653" r:id="rId8"/>
    <p:sldLayoutId id="2147483654" r:id="rId9"/>
    <p:sldLayoutId id="214748365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887C71-1FF3-4B79-9CC7-7DF971DE8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11" y="803140"/>
            <a:ext cx="5102578" cy="38396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912C09-CD2C-41E4-A833-328B7AB13A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89758" y="5895729"/>
            <a:ext cx="10523220" cy="86631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824630.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5" y="1686280"/>
            <a:ext cx="5382691" cy="19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9801" y="177329"/>
            <a:ext cx="11311466" cy="756000"/>
          </a:xfrm>
        </p:spPr>
        <p:txBody>
          <a:bodyPr/>
          <a:lstStyle/>
          <a:p>
            <a:r>
              <a:rPr lang="es-CO" dirty="0"/>
              <a:t>Local </a:t>
            </a:r>
            <a:r>
              <a:rPr lang="es-CO" dirty="0" err="1"/>
              <a:t>Education</a:t>
            </a:r>
            <a:r>
              <a:rPr lang="es-CO" dirty="0"/>
              <a:t> </a:t>
            </a:r>
            <a:r>
              <a:rPr lang="es-CO" dirty="0" err="1"/>
              <a:t>Cluster</a:t>
            </a:r>
            <a:r>
              <a:rPr lang="es-CO" dirty="0"/>
              <a:t> LEC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9242" y="1335996"/>
            <a:ext cx="6005689" cy="4635560"/>
          </a:xfrm>
        </p:spPr>
        <p:txBody>
          <a:bodyPr>
            <a:noAutofit/>
          </a:bodyPr>
          <a:lstStyle/>
          <a:p>
            <a:r>
              <a:rPr lang="es-CO" dirty="0"/>
              <a:t>Phereclos se propone diseñar e implementar seis clústeres educativos locales (</a:t>
            </a:r>
            <a:r>
              <a:rPr lang="es-CO" b="1" dirty="0"/>
              <a:t>LEC</a:t>
            </a:r>
            <a:r>
              <a:rPr lang="es-CO" dirty="0"/>
              <a:t>, por sus siglas en inglés) en: </a:t>
            </a:r>
          </a:p>
          <a:p>
            <a:endParaRPr lang="es-CO" dirty="0"/>
          </a:p>
          <a:p>
            <a:pPr lvl="1" algn="l"/>
            <a:r>
              <a:rPr lang="es-CO" sz="2800" dirty="0" err="1"/>
              <a:t>Kuopio</a:t>
            </a:r>
            <a:r>
              <a:rPr lang="es-CO" sz="2800" dirty="0"/>
              <a:t> (Finlandia)</a:t>
            </a:r>
          </a:p>
          <a:p>
            <a:pPr lvl="1" algn="l"/>
            <a:r>
              <a:rPr lang="es-CO" sz="2800" dirty="0" err="1"/>
              <a:t>Łódz</a:t>
            </a:r>
            <a:r>
              <a:rPr lang="es-CO" sz="2800" dirty="0"/>
              <a:t> (Polonia)</a:t>
            </a:r>
          </a:p>
          <a:p>
            <a:pPr lvl="1" algn="l"/>
            <a:r>
              <a:rPr lang="es-CO" sz="2800" dirty="0"/>
              <a:t>Porto (Portugal)</a:t>
            </a:r>
          </a:p>
          <a:p>
            <a:pPr lvl="1" algn="l"/>
            <a:r>
              <a:rPr lang="es-CO" sz="2800" dirty="0"/>
              <a:t>Trieste (Italia)</a:t>
            </a:r>
          </a:p>
          <a:p>
            <a:pPr lvl="1" algn="l"/>
            <a:r>
              <a:rPr lang="es-CO" sz="2800" dirty="0"/>
              <a:t>Mersin (Turquía) </a:t>
            </a:r>
          </a:p>
          <a:p>
            <a:pPr lvl="1" algn="l"/>
            <a:r>
              <a:rPr lang="es-CO" sz="2800" dirty="0"/>
              <a:t>Medellín (Colombia). </a:t>
            </a:r>
            <a:r>
              <a:rPr lang="en-US" sz="2800" dirty="0"/>
              <a:t>​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074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PR6RHB2ZV5HFAY7GKJCLMWN36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6947" y="3984138"/>
            <a:ext cx="2700095" cy="20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NKCCLTASGN35DIKXH27LANYZ7B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2624">
            <a:off x="8848983" y="1167281"/>
            <a:ext cx="38481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898B83C-C5D9-A04E-A742-AD9F3669D0CD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B40696E-EEB6-D843-8709-B7028F436DE7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Grafik 12">
              <a:extLst>
                <a:ext uri="{FF2B5EF4-FFF2-40B4-BE49-F238E27FC236}">
                  <a16:creationId xmlns:a16="http://schemas.microsoft.com/office/drawing/2014/main" id="{DE01E39B-F212-6F4B-9FC0-4F9A75035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6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40957FF3-720C-7449-9E3C-E4F26B1C0B24}"/>
              </a:ext>
            </a:extLst>
          </p:cNvPr>
          <p:cNvSpPr/>
          <p:nvPr/>
        </p:nvSpPr>
        <p:spPr>
          <a:xfrm>
            <a:off x="1428948" y="-522333"/>
            <a:ext cx="9114359" cy="7035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918" y="59614"/>
            <a:ext cx="7466447" cy="587155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553992" y="167560"/>
            <a:ext cx="3173318" cy="911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951B81"/>
                </a:solidFill>
              </a:rPr>
              <a:t>Interacción inicial entre actores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55B8FFB-8983-AA4A-AA5B-9B68F095C84B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AD6D110-BF0A-B249-BEA3-3A74734D3503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Grafik 12">
              <a:extLst>
                <a:ext uri="{FF2B5EF4-FFF2-40B4-BE49-F238E27FC236}">
                  <a16:creationId xmlns:a16="http://schemas.microsoft.com/office/drawing/2014/main" id="{F9B0756E-5979-E147-BBD9-78F193E65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6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65E1730-E192-8B4A-AC65-E7073855802F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2036DCC-B2F5-E545-9F19-7A929F604528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" name="Grafik 12">
              <a:extLst>
                <a:ext uri="{FF2B5EF4-FFF2-40B4-BE49-F238E27FC236}">
                  <a16:creationId xmlns:a16="http://schemas.microsoft.com/office/drawing/2014/main" id="{06071450-DADB-274D-9128-9FDE44F6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2076B25B-EC28-A74D-861C-4306D61047AF}"/>
              </a:ext>
            </a:extLst>
          </p:cNvPr>
          <p:cNvSpPr/>
          <p:nvPr/>
        </p:nvSpPr>
        <p:spPr>
          <a:xfrm>
            <a:off x="2046033" y="-715672"/>
            <a:ext cx="7828089" cy="79120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0218" y="335111"/>
            <a:ext cx="5281191" cy="58105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02036" y="335111"/>
            <a:ext cx="2715491" cy="68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951B81"/>
                </a:solidFill>
              </a:rPr>
              <a:t>Modelo LEC</a:t>
            </a:r>
          </a:p>
        </p:txBody>
      </p:sp>
    </p:spTree>
    <p:extLst>
      <p:ext uri="{BB962C8B-B14F-4D97-AF65-F5344CB8AC3E}">
        <p14:creationId xmlns:p14="http://schemas.microsoft.com/office/powerpoint/2010/main" val="30586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JHIY33ECAIKZGLVLNZ7KJFG3G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8" y="1454092"/>
            <a:ext cx="3652996" cy="50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13" name="Grupo 12"/>
          <p:cNvGrpSpPr/>
          <p:nvPr/>
        </p:nvGrpSpPr>
        <p:grpSpPr>
          <a:xfrm>
            <a:off x="8255911" y="1748995"/>
            <a:ext cx="3550935" cy="1771475"/>
            <a:chOff x="9004879" y="1794552"/>
            <a:chExt cx="3187121" cy="1562047"/>
          </a:xfrm>
        </p:grpSpPr>
        <p:pic>
          <p:nvPicPr>
            <p:cNvPr id="1030" name="Picture 6" descr="https://southcentralus1-mediap.svc.ms/transform/thumbnail?provider=spo&amp;inputFormat=png&amp;cs=fFNQTw&amp;docid=https%3A%2F%2Feafit-my.sharepoint.com%3A443%2F_api%2Fv2.0%2Fdrives%2Fb!5U5w1nxdM0O-QkXG2HKM2SNMGnj26eRDt4h2GLMzi9joxSiek-ThQ79xdNjmjajV%2Fitems%2F01EPD3AKMVFFQAICIAARBIVQTWOPECGTRH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4879" y="1794552"/>
              <a:ext cx="3187121" cy="1437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9427568" y="2002382"/>
              <a:ext cx="252933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chemeClr val="bg1"/>
                  </a:solidFill>
                </a:rPr>
                <a:t>¿Cómo interesar la ciudadanía sobre los problemas que tenemos como sociedad? </a:t>
              </a:r>
              <a:r>
                <a:rPr lang="en-US" dirty="0">
                  <a:solidFill>
                    <a:schemeClr val="bg1"/>
                  </a:solidFill>
                </a:rPr>
                <a:t>​</a:t>
              </a:r>
            </a:p>
            <a:p>
              <a:endParaRPr lang="es-CO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Elipse 13"/>
          <p:cNvSpPr/>
          <p:nvPr/>
        </p:nvSpPr>
        <p:spPr>
          <a:xfrm rot="1238814">
            <a:off x="4439897" y="1446129"/>
            <a:ext cx="2920889" cy="16393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/>
          <p:cNvGrpSpPr/>
          <p:nvPr/>
        </p:nvGrpSpPr>
        <p:grpSpPr>
          <a:xfrm>
            <a:off x="1349954" y="2272092"/>
            <a:ext cx="4914223" cy="2534675"/>
            <a:chOff x="5252250" y="3025422"/>
            <a:chExt cx="4235141" cy="2164674"/>
          </a:xfrm>
        </p:grpSpPr>
        <p:pic>
          <p:nvPicPr>
            <p:cNvPr id="1028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K4CR4V6KVUHVF2AGQESWBJJBKF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250" y="3025422"/>
              <a:ext cx="4235141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5930204" y="3435770"/>
              <a:ext cx="30726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s-CO" dirty="0">
                  <a:solidFill>
                    <a:schemeClr val="bg1"/>
                  </a:solidFill>
                </a:rPr>
                <a:t>¿Cómo promover el acercamiento de la academia universitaria y la empresa de cara a los retos educativos de la básica y la media escolar? </a:t>
              </a:r>
              <a:r>
                <a:rPr lang="en-US" dirty="0">
                  <a:solidFill>
                    <a:schemeClr val="bg1"/>
                  </a:solidFill>
                </a:rPr>
                <a:t>​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279420" y="289353"/>
            <a:ext cx="3614214" cy="2299010"/>
            <a:chOff x="6057380" y="983876"/>
            <a:chExt cx="3108662" cy="1960591"/>
          </a:xfrm>
        </p:grpSpPr>
        <p:pic>
          <p:nvPicPr>
            <p:cNvPr id="17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K4CR4V6KVUHVF2AGQESWBJJBKF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80" y="983876"/>
              <a:ext cx="3035548" cy="152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6259390" y="1212157"/>
              <a:ext cx="2906652" cy="1732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s-CO" dirty="0">
                  <a:solidFill>
                    <a:schemeClr val="bg1"/>
                  </a:solidFill>
                </a:rPr>
                <a:t>¿Cómo posicionar el conocimiento científico como fundamental para el bienestar humano? </a:t>
              </a:r>
              <a:r>
                <a:rPr lang="en-US" dirty="0">
                  <a:solidFill>
                    <a:schemeClr val="bg1"/>
                  </a:solidFill>
                </a:rPr>
                <a:t>​</a:t>
              </a:r>
            </a:p>
            <a:p>
              <a:pPr fontAlgn="base"/>
              <a:endParaRPr lang="en-US" dirty="0">
                <a:solidFill>
                  <a:schemeClr val="bg1"/>
                </a:solidFill>
              </a:endParaRPr>
            </a:p>
            <a:p>
              <a:pPr fontAlgn="base"/>
              <a:endParaRPr lang="en-US" dirty="0">
                <a:solidFill>
                  <a:schemeClr val="bg1"/>
                </a:solidFill>
              </a:endParaRPr>
            </a:p>
            <a:p>
              <a:endParaRPr lang="es-CO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440267" y="271639"/>
            <a:ext cx="4617155" cy="1034660"/>
          </a:xfrm>
        </p:spPr>
        <p:txBody>
          <a:bodyPr>
            <a:normAutofit/>
          </a:bodyPr>
          <a:lstStyle/>
          <a:p>
            <a:r>
              <a:rPr lang="es-CO" dirty="0"/>
              <a:t>LEC Medellín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DE8FB94-9D10-8743-BCB8-CB10DEF66EAC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00D6656-0F29-4B4D-AFB1-408903D17A79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8" name="Grafik 12">
              <a:extLst>
                <a:ext uri="{FF2B5EF4-FFF2-40B4-BE49-F238E27FC236}">
                  <a16:creationId xmlns:a16="http://schemas.microsoft.com/office/drawing/2014/main" id="{D8D5C234-D9F8-5C40-AAA7-7D3047A57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966" y="162779"/>
            <a:ext cx="11311466" cy="756000"/>
          </a:xfrm>
        </p:spPr>
        <p:txBody>
          <a:bodyPr/>
          <a:lstStyle/>
          <a:p>
            <a:r>
              <a:rPr lang="es-CO" dirty="0"/>
              <a:t>¿Cómo vamos a hacerlo?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285966" y="1700674"/>
            <a:ext cx="3794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800" b="1" dirty="0">
                <a:solidFill>
                  <a:srgbClr val="312783"/>
                </a:solidFill>
              </a:rPr>
              <a:t>Fase 1</a:t>
            </a:r>
          </a:p>
          <a:p>
            <a:pPr algn="ctr" fontAlgn="base"/>
            <a:r>
              <a:rPr lang="es-ES" dirty="0"/>
              <a:t> 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O" dirty="0"/>
              <a:t>Reconocer las </a:t>
            </a:r>
            <a:r>
              <a:rPr lang="es-CO" dirty="0">
                <a:solidFill>
                  <a:srgbClr val="9C1C87"/>
                </a:solidFill>
              </a:rPr>
              <a:t>necesidades</a:t>
            </a:r>
            <a:r>
              <a:rPr lang="es-CO" dirty="0"/>
              <a:t> y </a:t>
            </a:r>
            <a:r>
              <a:rPr lang="es-CO" dirty="0">
                <a:solidFill>
                  <a:srgbClr val="9C1C87"/>
                </a:solidFill>
              </a:rPr>
              <a:t>oportunidades</a:t>
            </a:r>
            <a:r>
              <a:rPr lang="es-CO" dirty="0"/>
              <a:t> de los contextos </a:t>
            </a:r>
            <a:r>
              <a:rPr lang="es-E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O" dirty="0"/>
              <a:t>En equipo: trabajo de campo para </a:t>
            </a:r>
            <a:r>
              <a:rPr lang="es-CO" dirty="0">
                <a:solidFill>
                  <a:srgbClr val="9C1C87"/>
                </a:solidFill>
              </a:rPr>
              <a:t>comprender</a:t>
            </a:r>
            <a:r>
              <a:rPr lang="es-CO" dirty="0"/>
              <a:t> y abordar de problemáticas sobre: salud, medio ambiente, desarrollo económico, cultura, movilidad, equidad de género, seguridad e inclusión social</a:t>
            </a:r>
            <a:r>
              <a:rPr lang="es-E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9C1C87"/>
                </a:solidFill>
              </a:rPr>
              <a:t>Adoptar una perspectiva científica y social en el análisis de los problemas</a:t>
            </a:r>
            <a:r>
              <a:rPr lang="es-CO" dirty="0"/>
              <a:t>, señalando los riesgos y beneficios percibidos.</a:t>
            </a:r>
            <a:r>
              <a:rPr lang="es-ES" dirty="0"/>
              <a:t>​</a:t>
            </a:r>
          </a:p>
          <a:p>
            <a:endParaRPr lang="es-CO" dirty="0"/>
          </a:p>
        </p:txBody>
      </p:sp>
      <p:pic>
        <p:nvPicPr>
          <p:cNvPr id="4098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IEHPLWMYTTJJC3ZNWEEUF457YC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51" y="813150"/>
            <a:ext cx="6407680" cy="48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391197" y="1744418"/>
            <a:ext cx="36775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800" b="1" dirty="0">
                <a:solidFill>
                  <a:srgbClr val="312783"/>
                </a:solidFill>
              </a:rPr>
              <a:t>Fase 2 </a:t>
            </a:r>
            <a:r>
              <a:rPr lang="en-US" dirty="0">
                <a:solidFill>
                  <a:srgbClr val="312783"/>
                </a:solidFill>
              </a:rPr>
              <a:t>​</a:t>
            </a:r>
          </a:p>
          <a:p>
            <a:pPr algn="ctr"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O" dirty="0"/>
              <a:t>Diseño e implementación de </a:t>
            </a:r>
            <a:r>
              <a:rPr lang="es-CO" dirty="0">
                <a:solidFill>
                  <a:srgbClr val="9C1C87"/>
                </a:solidFill>
              </a:rPr>
              <a:t>unidades de didácticas </a:t>
            </a:r>
            <a:r>
              <a:rPr lang="es-CO" dirty="0"/>
              <a:t>que se basen en las problemáticas para fomentar el aprendizaje situado</a:t>
            </a:r>
            <a:r>
              <a:rPr lang="es-E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O" dirty="0"/>
              <a:t>En equipos: </a:t>
            </a:r>
            <a:r>
              <a:rPr lang="es-CO" dirty="0" err="1"/>
              <a:t>co</a:t>
            </a:r>
            <a:r>
              <a:rPr lang="es-CO" dirty="0"/>
              <a:t>-diseñar e </a:t>
            </a:r>
            <a:r>
              <a:rPr lang="es-CO" dirty="0">
                <a:solidFill>
                  <a:srgbClr val="9C1C87"/>
                </a:solidFill>
              </a:rPr>
              <a:t>implementar unidades didácticas</a:t>
            </a:r>
            <a:r>
              <a:rPr lang="es-ES" dirty="0">
                <a:solidFill>
                  <a:srgbClr val="9C1C87"/>
                </a:solidFill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9C1C87"/>
                </a:solidFill>
              </a:rPr>
              <a:t>Conectar el aula con la ciudad </a:t>
            </a:r>
            <a:r>
              <a:rPr lang="es-CO" dirty="0"/>
              <a:t>y las situaciones y problemas de la vida cotidiana y renovar los planes de estudio de manera contextualizada</a:t>
            </a:r>
            <a:r>
              <a:rPr lang="es-ES" dirty="0"/>
              <a:t>​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93004D1-4598-064F-B281-F45C78CFDB65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2AFA4BB-202B-C84B-8935-5B77F5861EC4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" name="Grafik 12">
              <a:extLst>
                <a:ext uri="{FF2B5EF4-FFF2-40B4-BE49-F238E27FC236}">
                  <a16:creationId xmlns:a16="http://schemas.microsoft.com/office/drawing/2014/main" id="{CF5CE6D6-7561-EF4D-AAF7-2BE49548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8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86" y="207390"/>
            <a:ext cx="11311466" cy="756000"/>
          </a:xfrm>
        </p:spPr>
        <p:txBody>
          <a:bodyPr/>
          <a:lstStyle/>
          <a:p>
            <a:r>
              <a:rPr lang="es-CO" dirty="0"/>
              <a:t>Algunos de nuestros aliados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7" name="Grupo 6"/>
          <p:cNvGrpSpPr/>
          <p:nvPr/>
        </p:nvGrpSpPr>
        <p:grpSpPr>
          <a:xfrm>
            <a:off x="3851872" y="1918529"/>
            <a:ext cx="4318049" cy="4455694"/>
            <a:chOff x="3990573" y="1994729"/>
            <a:chExt cx="3791757" cy="3907890"/>
          </a:xfrm>
        </p:grpSpPr>
        <p:pic>
          <p:nvPicPr>
            <p:cNvPr id="5" name="Picture 2" descr="https://southcentralus1-mediap.svc.ms/transform/thumbnail?provider=spo&amp;inputFormat=jpg&amp;cs=fFNQTw&amp;docid=https%3A%2F%2Feafit-my.sharepoint.com%3A443%2F_api%2Fv2.0%2Fdrives%2Fb!5U5w1nxdM0O-QkXG2HKM2SNMGnj26eRDt4h2GLMzi9joxSiek-ThQ79xdNjmjajV%2Fitems%2F01EPD3AKPGMRE47IYUKRAYKH767YMTTUZ6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018" y="2208598"/>
              <a:ext cx="2676869" cy="267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PWUBSLOZILARCIF6NCHGIOOKJJ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573" y="1994729"/>
              <a:ext cx="3791757" cy="390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25" y="5348914"/>
            <a:ext cx="2949506" cy="8473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clrChange>
              <a:clrFrom>
                <a:srgbClr val="F7FCF8"/>
              </a:clrFrom>
              <a:clrTo>
                <a:srgbClr val="F7FC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5956" y="2495077"/>
            <a:ext cx="1344472" cy="15502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1330" y="3835375"/>
            <a:ext cx="1204384" cy="13791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82" y="3335723"/>
            <a:ext cx="3343275" cy="14192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157" y="5395412"/>
            <a:ext cx="2252319" cy="10253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2113" y="1163424"/>
            <a:ext cx="1501467" cy="146571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7123" y="4983578"/>
            <a:ext cx="1510098" cy="134035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553" y="5653757"/>
            <a:ext cx="1753221" cy="7876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72" y="1393649"/>
            <a:ext cx="2124075" cy="12858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988" y="916699"/>
            <a:ext cx="1251832" cy="16250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3783" y="1261355"/>
            <a:ext cx="21621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0267" y="271638"/>
            <a:ext cx="11311466" cy="756000"/>
          </a:xfrm>
        </p:spPr>
        <p:txBody>
          <a:bodyPr/>
          <a:lstStyle/>
          <a:p>
            <a:r>
              <a:rPr lang="es-CO" dirty="0"/>
              <a:t>Expectativas frente al proyecto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30466" y="1613077"/>
            <a:ext cx="6905046" cy="2868612"/>
          </a:xfrm>
        </p:spPr>
        <p:txBody>
          <a:bodyPr>
            <a:normAutofit/>
          </a:bodyPr>
          <a:lstStyle/>
          <a:p>
            <a:r>
              <a:rPr lang="es-CO" sz="2400" dirty="0"/>
              <a:t>Fortalecer procesos existentes</a:t>
            </a:r>
          </a:p>
          <a:p>
            <a:r>
              <a:rPr lang="es-CO" sz="2400" dirty="0"/>
              <a:t>Ampliar nuestra red de alianzas </a:t>
            </a:r>
          </a:p>
          <a:p>
            <a:r>
              <a:rPr lang="es-CO" sz="2400" dirty="0"/>
              <a:t>Adquirir nuevos </a:t>
            </a:r>
            <a:r>
              <a:rPr lang="es-CO" sz="2400" dirty="0" smtClean="0"/>
              <a:t>conocimientos</a:t>
            </a:r>
          </a:p>
          <a:p>
            <a:endParaRPr lang="es-CO" sz="2400" dirty="0" smtClean="0"/>
          </a:p>
          <a:p>
            <a:r>
              <a:rPr lang="es-CO" sz="2400" b="1" dirty="0" smtClean="0">
                <a:solidFill>
                  <a:srgbClr val="9C1C87"/>
                </a:solidFill>
              </a:rPr>
              <a:t>¡Aportar </a:t>
            </a:r>
            <a:r>
              <a:rPr lang="es-CO" sz="2400" b="1" dirty="0">
                <a:solidFill>
                  <a:srgbClr val="9C1C87"/>
                </a:solidFill>
              </a:rPr>
              <a:t>al desarrollo de nuestra ciudad!</a:t>
            </a:r>
          </a:p>
          <a:p>
            <a:endParaRPr lang="es-CO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122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LNKUY3V57IOJDZV6Y2PX6NMEKS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0" y="1027638"/>
            <a:ext cx="3796953" cy="55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F86B5B2-0E1A-4D4C-BE0D-713F79C8C205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D09B8C0-8CE2-2842-8B92-8F235C0FC3BC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Grafik 12">
              <a:extLst>
                <a:ext uri="{FF2B5EF4-FFF2-40B4-BE49-F238E27FC236}">
                  <a16:creationId xmlns:a16="http://schemas.microsoft.com/office/drawing/2014/main" id="{FF7DAB2C-831B-EF42-B453-D6CA4AC1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/>
          <p:cNvSpPr/>
          <p:nvPr/>
        </p:nvSpPr>
        <p:spPr>
          <a:xfrm rot="3337353">
            <a:off x="5181109" y="2411405"/>
            <a:ext cx="1349732" cy="1645888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orma libre 29"/>
          <p:cNvSpPr/>
          <p:nvPr/>
        </p:nvSpPr>
        <p:spPr>
          <a:xfrm rot="18420758">
            <a:off x="6434800" y="843594"/>
            <a:ext cx="863833" cy="1213052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orma libre 28"/>
          <p:cNvSpPr/>
          <p:nvPr/>
        </p:nvSpPr>
        <p:spPr>
          <a:xfrm rot="7336415">
            <a:off x="4097906" y="1077491"/>
            <a:ext cx="1349732" cy="1645888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orma libre 27"/>
          <p:cNvSpPr/>
          <p:nvPr/>
        </p:nvSpPr>
        <p:spPr>
          <a:xfrm rot="20199368">
            <a:off x="3903600" y="4435719"/>
            <a:ext cx="1349732" cy="1645888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orma libre 26"/>
          <p:cNvSpPr/>
          <p:nvPr/>
        </p:nvSpPr>
        <p:spPr>
          <a:xfrm rot="17797393">
            <a:off x="9091534" y="4770795"/>
            <a:ext cx="1349732" cy="1645888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orma libre 25"/>
          <p:cNvSpPr/>
          <p:nvPr/>
        </p:nvSpPr>
        <p:spPr>
          <a:xfrm rot="5400000">
            <a:off x="6364911" y="2494941"/>
            <a:ext cx="2292480" cy="1960933"/>
          </a:xfrm>
          <a:custGeom>
            <a:avLst/>
            <a:gdLst>
              <a:gd name="connsiteX0" fmla="*/ 0 w 2292480"/>
              <a:gd name="connsiteY0" fmla="*/ 1783645 h 1960933"/>
              <a:gd name="connsiteX1" fmla="*/ 338666 w 2292480"/>
              <a:gd name="connsiteY1" fmla="*/ 1930400 h 1960933"/>
              <a:gd name="connsiteX2" fmla="*/ 767644 w 2292480"/>
              <a:gd name="connsiteY2" fmla="*/ 1952978 h 1960933"/>
              <a:gd name="connsiteX3" fmla="*/ 1253066 w 2292480"/>
              <a:gd name="connsiteY3" fmla="*/ 1828800 h 1960933"/>
              <a:gd name="connsiteX4" fmla="*/ 1636888 w 2292480"/>
              <a:gd name="connsiteY4" fmla="*/ 1682045 h 1960933"/>
              <a:gd name="connsiteX5" fmla="*/ 1986844 w 2292480"/>
              <a:gd name="connsiteY5" fmla="*/ 1433689 h 1960933"/>
              <a:gd name="connsiteX6" fmla="*/ 2122311 w 2292480"/>
              <a:gd name="connsiteY6" fmla="*/ 1230489 h 1960933"/>
              <a:gd name="connsiteX7" fmla="*/ 2257777 w 2292480"/>
              <a:gd name="connsiteY7" fmla="*/ 869245 h 1960933"/>
              <a:gd name="connsiteX8" fmla="*/ 2280355 w 2292480"/>
              <a:gd name="connsiteY8" fmla="*/ 575734 h 1960933"/>
              <a:gd name="connsiteX9" fmla="*/ 2291644 w 2292480"/>
              <a:gd name="connsiteY9" fmla="*/ 361245 h 1960933"/>
              <a:gd name="connsiteX10" fmla="*/ 2291644 w 2292480"/>
              <a:gd name="connsiteY10" fmla="*/ 237067 h 1960933"/>
              <a:gd name="connsiteX11" fmla="*/ 2291644 w 2292480"/>
              <a:gd name="connsiteY11" fmla="*/ 135467 h 1960933"/>
              <a:gd name="connsiteX12" fmla="*/ 2280355 w 2292480"/>
              <a:gd name="connsiteY12" fmla="*/ 0 h 19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480" h="1960933">
                <a:moveTo>
                  <a:pt x="0" y="1783645"/>
                </a:moveTo>
                <a:cubicBezTo>
                  <a:pt x="105362" y="1842911"/>
                  <a:pt x="210725" y="1902178"/>
                  <a:pt x="338666" y="1930400"/>
                </a:cubicBezTo>
                <a:cubicBezTo>
                  <a:pt x="466607" y="1958622"/>
                  <a:pt x="615244" y="1969911"/>
                  <a:pt x="767644" y="1952978"/>
                </a:cubicBezTo>
                <a:cubicBezTo>
                  <a:pt x="920044" y="1936045"/>
                  <a:pt x="1108192" y="1873955"/>
                  <a:pt x="1253066" y="1828800"/>
                </a:cubicBezTo>
                <a:cubicBezTo>
                  <a:pt x="1397940" y="1783645"/>
                  <a:pt x="1514592" y="1747897"/>
                  <a:pt x="1636888" y="1682045"/>
                </a:cubicBezTo>
                <a:cubicBezTo>
                  <a:pt x="1759184" y="1616193"/>
                  <a:pt x="1905940" y="1508948"/>
                  <a:pt x="1986844" y="1433689"/>
                </a:cubicBezTo>
                <a:cubicBezTo>
                  <a:pt x="2067748" y="1358430"/>
                  <a:pt x="2077156" y="1324563"/>
                  <a:pt x="2122311" y="1230489"/>
                </a:cubicBezTo>
                <a:cubicBezTo>
                  <a:pt x="2167466" y="1136415"/>
                  <a:pt x="2231436" y="978371"/>
                  <a:pt x="2257777" y="869245"/>
                </a:cubicBezTo>
                <a:cubicBezTo>
                  <a:pt x="2284118" y="760119"/>
                  <a:pt x="2274711" y="660401"/>
                  <a:pt x="2280355" y="575734"/>
                </a:cubicBezTo>
                <a:cubicBezTo>
                  <a:pt x="2285999" y="491067"/>
                  <a:pt x="2289763" y="417689"/>
                  <a:pt x="2291644" y="361245"/>
                </a:cubicBezTo>
                <a:cubicBezTo>
                  <a:pt x="2293525" y="304801"/>
                  <a:pt x="2291644" y="237067"/>
                  <a:pt x="2291644" y="237067"/>
                </a:cubicBezTo>
                <a:cubicBezTo>
                  <a:pt x="2291644" y="199437"/>
                  <a:pt x="2293525" y="174978"/>
                  <a:pt x="2291644" y="135467"/>
                </a:cubicBezTo>
                <a:cubicBezTo>
                  <a:pt x="2289763" y="95956"/>
                  <a:pt x="2285059" y="47978"/>
                  <a:pt x="2280355" y="0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orma libre 24"/>
          <p:cNvSpPr/>
          <p:nvPr/>
        </p:nvSpPr>
        <p:spPr>
          <a:xfrm>
            <a:off x="1523415" y="3133649"/>
            <a:ext cx="2292480" cy="1960933"/>
          </a:xfrm>
          <a:custGeom>
            <a:avLst/>
            <a:gdLst>
              <a:gd name="connsiteX0" fmla="*/ 0 w 2292480"/>
              <a:gd name="connsiteY0" fmla="*/ 1783645 h 1960933"/>
              <a:gd name="connsiteX1" fmla="*/ 338666 w 2292480"/>
              <a:gd name="connsiteY1" fmla="*/ 1930400 h 1960933"/>
              <a:gd name="connsiteX2" fmla="*/ 767644 w 2292480"/>
              <a:gd name="connsiteY2" fmla="*/ 1952978 h 1960933"/>
              <a:gd name="connsiteX3" fmla="*/ 1253066 w 2292480"/>
              <a:gd name="connsiteY3" fmla="*/ 1828800 h 1960933"/>
              <a:gd name="connsiteX4" fmla="*/ 1636888 w 2292480"/>
              <a:gd name="connsiteY4" fmla="*/ 1682045 h 1960933"/>
              <a:gd name="connsiteX5" fmla="*/ 1986844 w 2292480"/>
              <a:gd name="connsiteY5" fmla="*/ 1433689 h 1960933"/>
              <a:gd name="connsiteX6" fmla="*/ 2122311 w 2292480"/>
              <a:gd name="connsiteY6" fmla="*/ 1230489 h 1960933"/>
              <a:gd name="connsiteX7" fmla="*/ 2257777 w 2292480"/>
              <a:gd name="connsiteY7" fmla="*/ 869245 h 1960933"/>
              <a:gd name="connsiteX8" fmla="*/ 2280355 w 2292480"/>
              <a:gd name="connsiteY8" fmla="*/ 575734 h 1960933"/>
              <a:gd name="connsiteX9" fmla="*/ 2291644 w 2292480"/>
              <a:gd name="connsiteY9" fmla="*/ 361245 h 1960933"/>
              <a:gd name="connsiteX10" fmla="*/ 2291644 w 2292480"/>
              <a:gd name="connsiteY10" fmla="*/ 237067 h 1960933"/>
              <a:gd name="connsiteX11" fmla="*/ 2291644 w 2292480"/>
              <a:gd name="connsiteY11" fmla="*/ 135467 h 1960933"/>
              <a:gd name="connsiteX12" fmla="*/ 2280355 w 2292480"/>
              <a:gd name="connsiteY12" fmla="*/ 0 h 19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480" h="1960933">
                <a:moveTo>
                  <a:pt x="0" y="1783645"/>
                </a:moveTo>
                <a:cubicBezTo>
                  <a:pt x="105362" y="1842911"/>
                  <a:pt x="210725" y="1902178"/>
                  <a:pt x="338666" y="1930400"/>
                </a:cubicBezTo>
                <a:cubicBezTo>
                  <a:pt x="466607" y="1958622"/>
                  <a:pt x="615244" y="1969911"/>
                  <a:pt x="767644" y="1952978"/>
                </a:cubicBezTo>
                <a:cubicBezTo>
                  <a:pt x="920044" y="1936045"/>
                  <a:pt x="1108192" y="1873955"/>
                  <a:pt x="1253066" y="1828800"/>
                </a:cubicBezTo>
                <a:cubicBezTo>
                  <a:pt x="1397940" y="1783645"/>
                  <a:pt x="1514592" y="1747897"/>
                  <a:pt x="1636888" y="1682045"/>
                </a:cubicBezTo>
                <a:cubicBezTo>
                  <a:pt x="1759184" y="1616193"/>
                  <a:pt x="1905940" y="1508948"/>
                  <a:pt x="1986844" y="1433689"/>
                </a:cubicBezTo>
                <a:cubicBezTo>
                  <a:pt x="2067748" y="1358430"/>
                  <a:pt x="2077156" y="1324563"/>
                  <a:pt x="2122311" y="1230489"/>
                </a:cubicBezTo>
                <a:cubicBezTo>
                  <a:pt x="2167466" y="1136415"/>
                  <a:pt x="2231436" y="978371"/>
                  <a:pt x="2257777" y="869245"/>
                </a:cubicBezTo>
                <a:cubicBezTo>
                  <a:pt x="2284118" y="760119"/>
                  <a:pt x="2274711" y="660401"/>
                  <a:pt x="2280355" y="575734"/>
                </a:cubicBezTo>
                <a:cubicBezTo>
                  <a:pt x="2285999" y="491067"/>
                  <a:pt x="2289763" y="417689"/>
                  <a:pt x="2291644" y="361245"/>
                </a:cubicBezTo>
                <a:cubicBezTo>
                  <a:pt x="2293525" y="304801"/>
                  <a:pt x="2291644" y="237067"/>
                  <a:pt x="2291644" y="237067"/>
                </a:cubicBezTo>
                <a:cubicBezTo>
                  <a:pt x="2291644" y="199437"/>
                  <a:pt x="2293525" y="174978"/>
                  <a:pt x="2291644" y="135467"/>
                </a:cubicBezTo>
                <a:cubicBezTo>
                  <a:pt x="2289763" y="95956"/>
                  <a:pt x="2285059" y="47978"/>
                  <a:pt x="2280355" y="0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orma libre 22"/>
          <p:cNvSpPr/>
          <p:nvPr/>
        </p:nvSpPr>
        <p:spPr>
          <a:xfrm rot="9787546">
            <a:off x="8384417" y="2438942"/>
            <a:ext cx="2252607" cy="2235351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orma libre 21"/>
          <p:cNvSpPr/>
          <p:nvPr/>
        </p:nvSpPr>
        <p:spPr>
          <a:xfrm>
            <a:off x="5987956" y="2107683"/>
            <a:ext cx="2292480" cy="1960933"/>
          </a:xfrm>
          <a:custGeom>
            <a:avLst/>
            <a:gdLst>
              <a:gd name="connsiteX0" fmla="*/ 0 w 2292480"/>
              <a:gd name="connsiteY0" fmla="*/ 1783645 h 1960933"/>
              <a:gd name="connsiteX1" fmla="*/ 338666 w 2292480"/>
              <a:gd name="connsiteY1" fmla="*/ 1930400 h 1960933"/>
              <a:gd name="connsiteX2" fmla="*/ 767644 w 2292480"/>
              <a:gd name="connsiteY2" fmla="*/ 1952978 h 1960933"/>
              <a:gd name="connsiteX3" fmla="*/ 1253066 w 2292480"/>
              <a:gd name="connsiteY3" fmla="*/ 1828800 h 1960933"/>
              <a:gd name="connsiteX4" fmla="*/ 1636888 w 2292480"/>
              <a:gd name="connsiteY4" fmla="*/ 1682045 h 1960933"/>
              <a:gd name="connsiteX5" fmla="*/ 1986844 w 2292480"/>
              <a:gd name="connsiteY5" fmla="*/ 1433689 h 1960933"/>
              <a:gd name="connsiteX6" fmla="*/ 2122311 w 2292480"/>
              <a:gd name="connsiteY6" fmla="*/ 1230489 h 1960933"/>
              <a:gd name="connsiteX7" fmla="*/ 2257777 w 2292480"/>
              <a:gd name="connsiteY7" fmla="*/ 869245 h 1960933"/>
              <a:gd name="connsiteX8" fmla="*/ 2280355 w 2292480"/>
              <a:gd name="connsiteY8" fmla="*/ 575734 h 1960933"/>
              <a:gd name="connsiteX9" fmla="*/ 2291644 w 2292480"/>
              <a:gd name="connsiteY9" fmla="*/ 361245 h 1960933"/>
              <a:gd name="connsiteX10" fmla="*/ 2291644 w 2292480"/>
              <a:gd name="connsiteY10" fmla="*/ 237067 h 1960933"/>
              <a:gd name="connsiteX11" fmla="*/ 2291644 w 2292480"/>
              <a:gd name="connsiteY11" fmla="*/ 135467 h 1960933"/>
              <a:gd name="connsiteX12" fmla="*/ 2280355 w 2292480"/>
              <a:gd name="connsiteY12" fmla="*/ 0 h 19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480" h="1960933">
                <a:moveTo>
                  <a:pt x="0" y="1783645"/>
                </a:moveTo>
                <a:cubicBezTo>
                  <a:pt x="105362" y="1842911"/>
                  <a:pt x="210725" y="1902178"/>
                  <a:pt x="338666" y="1930400"/>
                </a:cubicBezTo>
                <a:cubicBezTo>
                  <a:pt x="466607" y="1958622"/>
                  <a:pt x="615244" y="1969911"/>
                  <a:pt x="767644" y="1952978"/>
                </a:cubicBezTo>
                <a:cubicBezTo>
                  <a:pt x="920044" y="1936045"/>
                  <a:pt x="1108192" y="1873955"/>
                  <a:pt x="1253066" y="1828800"/>
                </a:cubicBezTo>
                <a:cubicBezTo>
                  <a:pt x="1397940" y="1783645"/>
                  <a:pt x="1514592" y="1747897"/>
                  <a:pt x="1636888" y="1682045"/>
                </a:cubicBezTo>
                <a:cubicBezTo>
                  <a:pt x="1759184" y="1616193"/>
                  <a:pt x="1905940" y="1508948"/>
                  <a:pt x="1986844" y="1433689"/>
                </a:cubicBezTo>
                <a:cubicBezTo>
                  <a:pt x="2067748" y="1358430"/>
                  <a:pt x="2077156" y="1324563"/>
                  <a:pt x="2122311" y="1230489"/>
                </a:cubicBezTo>
                <a:cubicBezTo>
                  <a:pt x="2167466" y="1136415"/>
                  <a:pt x="2231436" y="978371"/>
                  <a:pt x="2257777" y="869245"/>
                </a:cubicBezTo>
                <a:cubicBezTo>
                  <a:pt x="2284118" y="760119"/>
                  <a:pt x="2274711" y="660401"/>
                  <a:pt x="2280355" y="575734"/>
                </a:cubicBezTo>
                <a:cubicBezTo>
                  <a:pt x="2285999" y="491067"/>
                  <a:pt x="2289763" y="417689"/>
                  <a:pt x="2291644" y="361245"/>
                </a:cubicBezTo>
                <a:cubicBezTo>
                  <a:pt x="2293525" y="304801"/>
                  <a:pt x="2291644" y="237067"/>
                  <a:pt x="2291644" y="237067"/>
                </a:cubicBezTo>
                <a:cubicBezTo>
                  <a:pt x="2291644" y="199437"/>
                  <a:pt x="2293525" y="174978"/>
                  <a:pt x="2291644" y="135467"/>
                </a:cubicBezTo>
                <a:cubicBezTo>
                  <a:pt x="2289763" y="95956"/>
                  <a:pt x="2285059" y="47978"/>
                  <a:pt x="2280355" y="0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orma libre 20"/>
          <p:cNvSpPr/>
          <p:nvPr/>
        </p:nvSpPr>
        <p:spPr>
          <a:xfrm>
            <a:off x="1406192" y="2005384"/>
            <a:ext cx="2822030" cy="2487267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905" y="-20266"/>
            <a:ext cx="6965962" cy="777093"/>
          </a:xfrm>
        </p:spPr>
        <p:txBody>
          <a:bodyPr>
            <a:normAutofit/>
          </a:bodyPr>
          <a:lstStyle/>
          <a:p>
            <a:r>
              <a:rPr lang="es-CO" sz="4000" dirty="0" smtClean="0"/>
              <a:t>LEC Medellín: alcance</a:t>
            </a:r>
            <a:endParaRPr lang="es-CO" sz="4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F86B5B2-0E1A-4D4C-BE0D-713F79C8C205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D09B8C0-8CE2-2842-8B92-8F235C0FC3BC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" name="Grafik 12">
              <a:extLst>
                <a:ext uri="{FF2B5EF4-FFF2-40B4-BE49-F238E27FC236}">
                  <a16:creationId xmlns:a16="http://schemas.microsoft.com/office/drawing/2014/main" id="{FF7DAB2C-831B-EF42-B453-D6CA4AC1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  <p:sp>
        <p:nvSpPr>
          <p:cNvPr id="5" name="Elipse 4"/>
          <p:cNvSpPr/>
          <p:nvPr/>
        </p:nvSpPr>
        <p:spPr>
          <a:xfrm>
            <a:off x="117905" y="1244934"/>
            <a:ext cx="2487941" cy="2397520"/>
          </a:xfrm>
          <a:prstGeom prst="ellipse">
            <a:avLst/>
          </a:prstGeom>
          <a:solidFill>
            <a:srgbClr val="6CC0A7"/>
          </a:solidFill>
          <a:ln>
            <a:solidFill>
              <a:srgbClr val="6CC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1120 estudiantes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653197" y="4142249"/>
            <a:ext cx="1975555" cy="2043289"/>
          </a:xfrm>
          <a:prstGeom prst="ellipse">
            <a:avLst/>
          </a:prstGeom>
          <a:solidFill>
            <a:srgbClr val="312783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56 maestros y maestras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800446" y="3772855"/>
            <a:ext cx="2292821" cy="229458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240 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</a:rPr>
              <a:t>padres y madres de familia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2970799" y="1709323"/>
            <a:ext cx="1667136" cy="16299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20 directivos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3587" y="4269570"/>
            <a:ext cx="1787968" cy="1797869"/>
          </a:xfrm>
          <a:prstGeom prst="ellipse">
            <a:avLst/>
          </a:prstGeom>
          <a:solidFill>
            <a:srgbClr val="312783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20 investigadores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719145" y="3642454"/>
            <a:ext cx="1828365" cy="1769415"/>
          </a:xfrm>
          <a:prstGeom prst="ellipse">
            <a:avLst/>
          </a:prstGeom>
          <a:solidFill>
            <a:srgbClr val="6CC0A7"/>
          </a:solidFill>
          <a:ln>
            <a:solidFill>
              <a:srgbClr val="6CC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50 futuros profesores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904047" y="3772855"/>
            <a:ext cx="1975555" cy="2043289"/>
          </a:xfrm>
          <a:prstGeom prst="ellipse">
            <a:avLst/>
          </a:prstGeom>
          <a:solidFill>
            <a:srgbClr val="6CC0A7"/>
          </a:solidFill>
          <a:ln>
            <a:solidFill>
              <a:srgbClr val="6CC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10 </a:t>
            </a:r>
            <a:r>
              <a:rPr lang="es-CO" b="1" dirty="0" err="1" smtClean="0">
                <a:solidFill>
                  <a:schemeClr val="bg1"/>
                </a:solidFill>
              </a:rPr>
              <a:t>policy</a:t>
            </a:r>
            <a:r>
              <a:rPr lang="es-CO" b="1" dirty="0" smtClean="0">
                <a:solidFill>
                  <a:schemeClr val="bg1"/>
                </a:solidFill>
              </a:rPr>
              <a:t> </a:t>
            </a:r>
            <a:r>
              <a:rPr lang="es-CO" b="1" dirty="0" err="1" smtClean="0">
                <a:solidFill>
                  <a:schemeClr val="bg1"/>
                </a:solidFill>
              </a:rPr>
              <a:t>makers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879860" y="2524298"/>
            <a:ext cx="1546674" cy="1444978"/>
          </a:xfrm>
          <a:prstGeom prst="ellipse">
            <a:avLst/>
          </a:prstGeom>
          <a:solidFill>
            <a:srgbClr val="6CC0A7"/>
          </a:solidFill>
          <a:ln>
            <a:solidFill>
              <a:srgbClr val="6CC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9 empresas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286599" y="813744"/>
            <a:ext cx="1571433" cy="1629950"/>
          </a:xfrm>
          <a:prstGeom prst="ellipse">
            <a:avLst/>
          </a:prstGeom>
          <a:solidFill>
            <a:srgbClr val="312783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12 </a:t>
            </a:r>
            <a:r>
              <a:rPr lang="es-CO" b="1" dirty="0" err="1" smtClean="0">
                <a:solidFill>
                  <a:schemeClr val="bg1"/>
                </a:solidFill>
              </a:rPr>
              <a:t>ONGs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959274" y="1623945"/>
            <a:ext cx="1975555" cy="20432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1 universidad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056103" y="1265245"/>
            <a:ext cx="1823757" cy="1886286"/>
          </a:xfrm>
          <a:prstGeom prst="ellipse">
            <a:avLst/>
          </a:prstGeom>
          <a:solidFill>
            <a:srgbClr val="312783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56 colegios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M76JXHR53L4VHLH2LXACGHYDJC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47" y="1244933"/>
            <a:ext cx="1984715" cy="19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M76JXHR53L4VHLH2LXACGHYDJC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74" y="776265"/>
            <a:ext cx="1630458" cy="16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M76JXHR53L4VHLH2LXACGHYDJC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40" y="4133797"/>
            <a:ext cx="2017712" cy="20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M76JXHR53L4VHLH2LXACGHYDJC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4" y="4269570"/>
            <a:ext cx="2068755" cy="18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IPN4DXKU7ZWZBJZISQ6XFGNBX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" y="1191446"/>
            <a:ext cx="2580488" cy="26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IPN4DXKU7ZWZBJZISQ6XFGNBX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63" y="3597664"/>
            <a:ext cx="1937699" cy="19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IPN4DXKU7ZWZBJZISQ6XFGNBX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06" y="2548700"/>
            <a:ext cx="1693930" cy="14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southcentralus1-mediap.svc.ms/transform/thumbnail?provider=spo&amp;inputFormat=png&amp;cs=fFNQTw&amp;docid=https%3A%2F%2Feafit-my.sharepoint.com%3A443%2F_api%2Fv2.0%2Fdrives%2Fb!5U5w1nxdM0O-QkXG2HKM2SNMGnj26eRDt4h2GLMzi9joxSiek-ThQ79xdNjmjajV%2Fitems%2F01EPD3AKIPN4DXKU7ZWZBJZISQ6XFGNBX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25" y="3793607"/>
            <a:ext cx="2372859" cy="20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outhcentralus1-mediap.svc.ms/transform/thumbnail?provider=spo&amp;inputFormat=png&amp;cs=fFNQTw&amp;docid=https%3A%2F%2Feafit-my.sharepoint.com%3A443%2F_api%2Fv2.0%2Fdrives%2Fb!5U5w1nxdM0O-QkXG2HKM2SNMGnj26eRDt4h2GLMzi9joxSiek-ThQ79xdNjmjajV%2Fitems%2F01EPD3AKIFTCEHZDZUJFFJ2SC3JHKVCLOR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57" y="1667846"/>
            <a:ext cx="1841966" cy="17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southcentralus1-mediap.svc.ms/transform/thumbnail?provider=spo&amp;inputFormat=png&amp;cs=fFNQTw&amp;docid=https%3A%2F%2Feafit-my.sharepoint.com%3A443%2F_api%2Fv2.0%2Fdrives%2Fb!5U5w1nxdM0O-QkXG2HKM2SNMGnj26eRDt4h2GLMzi9joxSiek-ThQ79xdNjmjajV%2Fitems%2F01EPD3AKIFTCEHZDZUJFFJ2SC3JHKVCLOR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87" y="3727249"/>
            <a:ext cx="2483056" cy="24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southcentralus1-mediap.svc.ms/transform/thumbnail?provider=spo&amp;inputFormat=png&amp;cs=fFNQTw&amp;docid=https%3A%2F%2Feafit-my.sharepoint.com%3A443%2F_api%2Fv2.0%2Fdrives%2Fb!5U5w1nxdM0O-QkXG2HKM2SNMGnj26eRDt4h2GLMzi9joxSiek-ThQ79xdNjmjajV%2Fitems%2F01EPD3AKIFTCEHZDZUJFFJ2SC3JHKVCLOR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NDEzMjIzNiIsImV4cCI6IjE1NzQxNTM4MzYiLCJlbmRwb2ludHVybCI6ImtOWkpIaGQvcDhRU2JFK1lXeVp6RGMvVmRRSnhCUk14cWpsUkVWa0RnV1E9IiwiZW5kcG9pbnR1cmxMZW5ndGgiOiIxMTUiLCJpc2xvb3BiYWNrIjoiVHJ1ZSIsImNpZCI6Ik5Ea3pZekU1T1dZdE5EQTFZUzFoTURBd0xXSmpaR1V0WVRNNU1XUmlOVE5qWlRGb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M0lhcmxVYXUrek5ETlhjbTg5RmQxOEl1cWhyS1RFcmtSVGQ3MVpKUGdFQ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72" y="1548704"/>
            <a:ext cx="2245157" cy="21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3725" y="466406"/>
            <a:ext cx="11311466" cy="756000"/>
          </a:xfrm>
        </p:spPr>
        <p:txBody>
          <a:bodyPr/>
          <a:lstStyle/>
          <a:p>
            <a:r>
              <a:rPr lang="es-CO" dirty="0"/>
              <a:t>Retos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6" y="1421223"/>
            <a:ext cx="5868554" cy="4724400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38527" y="1529828"/>
            <a:ext cx="6905046" cy="2868612"/>
          </a:xfrm>
        </p:spPr>
        <p:txBody>
          <a:bodyPr>
            <a:normAutofit/>
          </a:bodyPr>
          <a:lstStyle/>
          <a:p>
            <a:r>
              <a:rPr lang="es-CO" dirty="0"/>
              <a:t>Idioma</a:t>
            </a:r>
          </a:p>
          <a:p>
            <a:r>
              <a:rPr lang="es-CO" dirty="0"/>
              <a:t>Formas de la Unión Europea</a:t>
            </a:r>
          </a:p>
          <a:p>
            <a:r>
              <a:rPr lang="es-CO" dirty="0"/>
              <a:t>Único aliado latinoamericano</a:t>
            </a:r>
          </a:p>
          <a:p>
            <a:r>
              <a:rPr lang="es-CO" dirty="0"/>
              <a:t>Coordinación a distancia </a:t>
            </a:r>
          </a:p>
          <a:p>
            <a:endParaRPr lang="es-CO" dirty="0"/>
          </a:p>
          <a:p>
            <a:pPr algn="ctr"/>
            <a:endParaRPr lang="es-CO" dirty="0">
              <a:solidFill>
                <a:srgbClr val="9C1C87"/>
              </a:solidFill>
            </a:endParaRPr>
          </a:p>
          <a:p>
            <a:endParaRPr lang="es-CO" dirty="0"/>
          </a:p>
        </p:txBody>
      </p:sp>
      <p:pic>
        <p:nvPicPr>
          <p:cNvPr id="7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PR6RHB2ZV5HFAY7GKJCLMWN36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 rot="5400000">
            <a:off x="1832661" y="1609095"/>
            <a:ext cx="1989225" cy="20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66A6E35-47CE-6B43-A944-32948D2CFC9D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5132A10-6DC0-BC40-A1F1-CB3723DC139A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" name="Grafik 12">
              <a:extLst>
                <a:ext uri="{FF2B5EF4-FFF2-40B4-BE49-F238E27FC236}">
                  <a16:creationId xmlns:a16="http://schemas.microsoft.com/office/drawing/2014/main" id="{A1101FA3-BFCC-EA4B-8BB1-2618DBEB5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9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5380" y="339372"/>
            <a:ext cx="11311466" cy="756000"/>
          </a:xfrm>
        </p:spPr>
        <p:txBody>
          <a:bodyPr/>
          <a:lstStyle/>
          <a:p>
            <a:r>
              <a:rPr lang="es-CO" dirty="0"/>
              <a:t>Preguntas…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146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O362NKO6C2XZBJZYRGRV3I2U4Z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gzMjY4OCIsImV4cCI6IjE1NzM4NTQyODgiLCJlbmRwb2ludHVybCI6ImtOWkpIaGQvcDhRU2JFK1lXeVp6RGMvVmRRSnhCUk14cWpsUkVWa0RnV1E9IiwiZW5kcG9pbnR1cmxMZW5ndGgiOiIxMTUiLCJpc2xvb3BiYWNrIjoiVHJ1ZSIsImNpZCI6Ik9XUXhaVEU0T1dZdE5EQTRPUzFoTURBd0xXVTNaVFl0WTJWaU1ESTVZek0xWTJSaC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aVZIMC9QNG4rWTlaODlRblA1OTBMRTd1cGRVazBNRDlEa1pkcTlOUW96UT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-340609"/>
            <a:ext cx="8107892" cy="591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361BB97C-9451-6247-8A3A-F45CA6B2C576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6596D37-A57E-0640-A79E-F011B75EE792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" name="Grafik 12">
              <a:extLst>
                <a:ext uri="{FF2B5EF4-FFF2-40B4-BE49-F238E27FC236}">
                  <a16:creationId xmlns:a16="http://schemas.microsoft.com/office/drawing/2014/main" id="{D040DCFF-CBBF-5A49-9A37-43F60512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189" y="1558573"/>
            <a:ext cx="11311466" cy="756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Viajar </a:t>
            </a:r>
            <a:br>
              <a:rPr lang="es-ES" dirty="0"/>
            </a:br>
            <a:r>
              <a:rPr lang="es-ES" i="1" dirty="0"/>
              <a:t>De viaje.</a:t>
            </a:r>
            <a:br>
              <a:rPr lang="es-ES" i="1" dirty="0"/>
            </a:br>
            <a:r>
              <a:rPr lang="es-ES" dirty="0"/>
              <a:t/>
            </a:r>
            <a:br>
              <a:rPr lang="es-ES" dirty="0"/>
            </a:br>
            <a:r>
              <a:rPr lang="es-ES" b="0" dirty="0"/>
              <a:t>1. intr. Trasladarse de un lugar a otro, generalmente distante, por cualquier medio de locomoción.</a:t>
            </a:r>
            <a:endParaRPr lang="es-CO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5244" y="3486781"/>
            <a:ext cx="4210757" cy="238334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AD1A001-FE25-4B4E-A3F3-946A319C160A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E9ABD29-2666-3943-B049-28ADE5B56ED7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" name="Grafik 12">
              <a:extLst>
                <a:ext uri="{FF2B5EF4-FFF2-40B4-BE49-F238E27FC236}">
                  <a16:creationId xmlns:a16="http://schemas.microsoft.com/office/drawing/2014/main" id="{828387C9-6926-B340-917D-40244EDA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887C71-1FF3-4B79-9CC7-7DF971DE8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03" y="947800"/>
            <a:ext cx="5767994" cy="434041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912C09-CD2C-41E4-A833-328B7AB13A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68780" y="5839285"/>
            <a:ext cx="8865870" cy="86631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824630.</a:t>
            </a:r>
          </a:p>
        </p:txBody>
      </p:sp>
    </p:spTree>
    <p:extLst>
      <p:ext uri="{BB962C8B-B14F-4D97-AF65-F5344CB8AC3E}">
        <p14:creationId xmlns:p14="http://schemas.microsoft.com/office/powerpoint/2010/main" val="20735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084" y="108829"/>
            <a:ext cx="4834480" cy="655107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82B0400-34B5-C64E-9FFB-4A79A7EAED9E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6933CFE-7F58-264D-B302-5E7AF8214AB6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Grafik 12">
              <a:extLst>
                <a:ext uri="{FF2B5EF4-FFF2-40B4-BE49-F238E27FC236}">
                  <a16:creationId xmlns:a16="http://schemas.microsoft.com/office/drawing/2014/main" id="{8F4039AF-DD42-6E4C-8556-7DFF62E4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a libre 29"/>
          <p:cNvSpPr/>
          <p:nvPr/>
        </p:nvSpPr>
        <p:spPr>
          <a:xfrm>
            <a:off x="7631289" y="3217333"/>
            <a:ext cx="2292480" cy="1960933"/>
          </a:xfrm>
          <a:custGeom>
            <a:avLst/>
            <a:gdLst>
              <a:gd name="connsiteX0" fmla="*/ 0 w 2292480"/>
              <a:gd name="connsiteY0" fmla="*/ 1783645 h 1960933"/>
              <a:gd name="connsiteX1" fmla="*/ 338666 w 2292480"/>
              <a:gd name="connsiteY1" fmla="*/ 1930400 h 1960933"/>
              <a:gd name="connsiteX2" fmla="*/ 767644 w 2292480"/>
              <a:gd name="connsiteY2" fmla="*/ 1952978 h 1960933"/>
              <a:gd name="connsiteX3" fmla="*/ 1253066 w 2292480"/>
              <a:gd name="connsiteY3" fmla="*/ 1828800 h 1960933"/>
              <a:gd name="connsiteX4" fmla="*/ 1636888 w 2292480"/>
              <a:gd name="connsiteY4" fmla="*/ 1682045 h 1960933"/>
              <a:gd name="connsiteX5" fmla="*/ 1986844 w 2292480"/>
              <a:gd name="connsiteY5" fmla="*/ 1433689 h 1960933"/>
              <a:gd name="connsiteX6" fmla="*/ 2122311 w 2292480"/>
              <a:gd name="connsiteY6" fmla="*/ 1230489 h 1960933"/>
              <a:gd name="connsiteX7" fmla="*/ 2257777 w 2292480"/>
              <a:gd name="connsiteY7" fmla="*/ 869245 h 1960933"/>
              <a:gd name="connsiteX8" fmla="*/ 2280355 w 2292480"/>
              <a:gd name="connsiteY8" fmla="*/ 575734 h 1960933"/>
              <a:gd name="connsiteX9" fmla="*/ 2291644 w 2292480"/>
              <a:gd name="connsiteY9" fmla="*/ 361245 h 1960933"/>
              <a:gd name="connsiteX10" fmla="*/ 2291644 w 2292480"/>
              <a:gd name="connsiteY10" fmla="*/ 237067 h 1960933"/>
              <a:gd name="connsiteX11" fmla="*/ 2291644 w 2292480"/>
              <a:gd name="connsiteY11" fmla="*/ 135467 h 1960933"/>
              <a:gd name="connsiteX12" fmla="*/ 2280355 w 2292480"/>
              <a:gd name="connsiteY12" fmla="*/ 0 h 19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480" h="1960933">
                <a:moveTo>
                  <a:pt x="0" y="1783645"/>
                </a:moveTo>
                <a:cubicBezTo>
                  <a:pt x="105362" y="1842911"/>
                  <a:pt x="210725" y="1902178"/>
                  <a:pt x="338666" y="1930400"/>
                </a:cubicBezTo>
                <a:cubicBezTo>
                  <a:pt x="466607" y="1958622"/>
                  <a:pt x="615244" y="1969911"/>
                  <a:pt x="767644" y="1952978"/>
                </a:cubicBezTo>
                <a:cubicBezTo>
                  <a:pt x="920044" y="1936045"/>
                  <a:pt x="1108192" y="1873955"/>
                  <a:pt x="1253066" y="1828800"/>
                </a:cubicBezTo>
                <a:cubicBezTo>
                  <a:pt x="1397940" y="1783645"/>
                  <a:pt x="1514592" y="1747897"/>
                  <a:pt x="1636888" y="1682045"/>
                </a:cubicBezTo>
                <a:cubicBezTo>
                  <a:pt x="1759184" y="1616193"/>
                  <a:pt x="1905940" y="1508948"/>
                  <a:pt x="1986844" y="1433689"/>
                </a:cubicBezTo>
                <a:cubicBezTo>
                  <a:pt x="2067748" y="1358430"/>
                  <a:pt x="2077156" y="1324563"/>
                  <a:pt x="2122311" y="1230489"/>
                </a:cubicBezTo>
                <a:cubicBezTo>
                  <a:pt x="2167466" y="1136415"/>
                  <a:pt x="2231436" y="978371"/>
                  <a:pt x="2257777" y="869245"/>
                </a:cubicBezTo>
                <a:cubicBezTo>
                  <a:pt x="2284118" y="760119"/>
                  <a:pt x="2274711" y="660401"/>
                  <a:pt x="2280355" y="575734"/>
                </a:cubicBezTo>
                <a:cubicBezTo>
                  <a:pt x="2285999" y="491067"/>
                  <a:pt x="2289763" y="417689"/>
                  <a:pt x="2291644" y="361245"/>
                </a:cubicBezTo>
                <a:cubicBezTo>
                  <a:pt x="2293525" y="304801"/>
                  <a:pt x="2291644" y="237067"/>
                  <a:pt x="2291644" y="237067"/>
                </a:cubicBezTo>
                <a:cubicBezTo>
                  <a:pt x="2291644" y="199437"/>
                  <a:pt x="2293525" y="174978"/>
                  <a:pt x="2291644" y="135467"/>
                </a:cubicBezTo>
                <a:cubicBezTo>
                  <a:pt x="2289763" y="95956"/>
                  <a:pt x="2285059" y="47978"/>
                  <a:pt x="2280355" y="0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orma libre 24"/>
          <p:cNvSpPr/>
          <p:nvPr/>
        </p:nvSpPr>
        <p:spPr>
          <a:xfrm>
            <a:off x="528085" y="2339665"/>
            <a:ext cx="3854023" cy="3069062"/>
          </a:xfrm>
          <a:custGeom>
            <a:avLst/>
            <a:gdLst>
              <a:gd name="connsiteX0" fmla="*/ 997934 w 3854023"/>
              <a:gd name="connsiteY0" fmla="*/ 0 h 2890008"/>
              <a:gd name="connsiteX1" fmla="*/ 647979 w 3854023"/>
              <a:gd name="connsiteY1" fmla="*/ 146756 h 2890008"/>
              <a:gd name="connsiteX2" fmla="*/ 275446 w 3854023"/>
              <a:gd name="connsiteY2" fmla="*/ 395112 h 2890008"/>
              <a:gd name="connsiteX3" fmla="*/ 106112 w 3854023"/>
              <a:gd name="connsiteY3" fmla="*/ 790223 h 2890008"/>
              <a:gd name="connsiteX4" fmla="*/ 15801 w 3854023"/>
              <a:gd name="connsiteY4" fmla="*/ 1151467 h 2890008"/>
              <a:gd name="connsiteX5" fmla="*/ 15801 w 3854023"/>
              <a:gd name="connsiteY5" fmla="*/ 1467556 h 2890008"/>
              <a:gd name="connsiteX6" fmla="*/ 173846 w 3854023"/>
              <a:gd name="connsiteY6" fmla="*/ 1840089 h 2890008"/>
              <a:gd name="connsiteX7" fmla="*/ 365757 w 3854023"/>
              <a:gd name="connsiteY7" fmla="*/ 2111023 h 2890008"/>
              <a:gd name="connsiteX8" fmla="*/ 659268 w 3854023"/>
              <a:gd name="connsiteY8" fmla="*/ 2302934 h 2890008"/>
              <a:gd name="connsiteX9" fmla="*/ 952779 w 3854023"/>
              <a:gd name="connsiteY9" fmla="*/ 2336800 h 2890008"/>
              <a:gd name="connsiteX10" fmla="*/ 1517223 w 3854023"/>
              <a:gd name="connsiteY10" fmla="*/ 2212623 h 2890008"/>
              <a:gd name="connsiteX11" fmla="*/ 1889757 w 3854023"/>
              <a:gd name="connsiteY11" fmla="*/ 1986845 h 2890008"/>
              <a:gd name="connsiteX12" fmla="*/ 2013934 w 3854023"/>
              <a:gd name="connsiteY12" fmla="*/ 1704623 h 2890008"/>
              <a:gd name="connsiteX13" fmla="*/ 1923623 w 3854023"/>
              <a:gd name="connsiteY13" fmla="*/ 1478845 h 2890008"/>
              <a:gd name="connsiteX14" fmla="*/ 1776868 w 3854023"/>
              <a:gd name="connsiteY14" fmla="*/ 1422400 h 2890008"/>
              <a:gd name="connsiteX15" fmla="*/ 1596246 w 3854023"/>
              <a:gd name="connsiteY15" fmla="*/ 1411112 h 2890008"/>
              <a:gd name="connsiteX16" fmla="*/ 1449490 w 3854023"/>
              <a:gd name="connsiteY16" fmla="*/ 1478845 h 2890008"/>
              <a:gd name="connsiteX17" fmla="*/ 1370468 w 3854023"/>
              <a:gd name="connsiteY17" fmla="*/ 1648178 h 2890008"/>
              <a:gd name="connsiteX18" fmla="*/ 1325312 w 3854023"/>
              <a:gd name="connsiteY18" fmla="*/ 1885245 h 2890008"/>
              <a:gd name="connsiteX19" fmla="*/ 1370468 w 3854023"/>
              <a:gd name="connsiteY19" fmla="*/ 2156178 h 2890008"/>
              <a:gd name="connsiteX20" fmla="*/ 1438201 w 3854023"/>
              <a:gd name="connsiteY20" fmla="*/ 2438400 h 2890008"/>
              <a:gd name="connsiteX21" fmla="*/ 1584957 w 3854023"/>
              <a:gd name="connsiteY21" fmla="*/ 2607734 h 2890008"/>
              <a:gd name="connsiteX22" fmla="*/ 1934912 w 3854023"/>
              <a:gd name="connsiteY22" fmla="*/ 2765778 h 2890008"/>
              <a:gd name="connsiteX23" fmla="*/ 2115534 w 3854023"/>
              <a:gd name="connsiteY23" fmla="*/ 2822223 h 2890008"/>
              <a:gd name="connsiteX24" fmla="*/ 2533223 w 3854023"/>
              <a:gd name="connsiteY24" fmla="*/ 2889956 h 2890008"/>
              <a:gd name="connsiteX25" fmla="*/ 2849312 w 3854023"/>
              <a:gd name="connsiteY25" fmla="*/ 2810934 h 2890008"/>
              <a:gd name="connsiteX26" fmla="*/ 3142823 w 3854023"/>
              <a:gd name="connsiteY26" fmla="*/ 2709334 h 2890008"/>
              <a:gd name="connsiteX27" fmla="*/ 3368601 w 3854023"/>
              <a:gd name="connsiteY27" fmla="*/ 2585156 h 2890008"/>
              <a:gd name="connsiteX28" fmla="*/ 3650823 w 3854023"/>
              <a:gd name="connsiteY28" fmla="*/ 2370667 h 2890008"/>
              <a:gd name="connsiteX29" fmla="*/ 3797579 w 3854023"/>
              <a:gd name="connsiteY29" fmla="*/ 2246489 h 2890008"/>
              <a:gd name="connsiteX30" fmla="*/ 3854023 w 3854023"/>
              <a:gd name="connsiteY30" fmla="*/ 2190045 h 28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4023" h="2890008">
                <a:moveTo>
                  <a:pt x="997934" y="0"/>
                </a:moveTo>
                <a:cubicBezTo>
                  <a:pt x="883164" y="40452"/>
                  <a:pt x="768394" y="80904"/>
                  <a:pt x="647979" y="146756"/>
                </a:cubicBezTo>
                <a:cubicBezTo>
                  <a:pt x="527564" y="212608"/>
                  <a:pt x="365757" y="287868"/>
                  <a:pt x="275446" y="395112"/>
                </a:cubicBezTo>
                <a:cubicBezTo>
                  <a:pt x="185135" y="502356"/>
                  <a:pt x="149386" y="664164"/>
                  <a:pt x="106112" y="790223"/>
                </a:cubicBezTo>
                <a:cubicBezTo>
                  <a:pt x="62838" y="916282"/>
                  <a:pt x="30853" y="1038578"/>
                  <a:pt x="15801" y="1151467"/>
                </a:cubicBezTo>
                <a:cubicBezTo>
                  <a:pt x="749" y="1264356"/>
                  <a:pt x="-10540" y="1352786"/>
                  <a:pt x="15801" y="1467556"/>
                </a:cubicBezTo>
                <a:cubicBezTo>
                  <a:pt x="42142" y="1582326"/>
                  <a:pt x="115520" y="1732845"/>
                  <a:pt x="173846" y="1840089"/>
                </a:cubicBezTo>
                <a:cubicBezTo>
                  <a:pt x="232172" y="1947333"/>
                  <a:pt x="284853" y="2033882"/>
                  <a:pt x="365757" y="2111023"/>
                </a:cubicBezTo>
                <a:cubicBezTo>
                  <a:pt x="446661" y="2188164"/>
                  <a:pt x="561431" y="2265304"/>
                  <a:pt x="659268" y="2302934"/>
                </a:cubicBezTo>
                <a:cubicBezTo>
                  <a:pt x="757105" y="2340564"/>
                  <a:pt x="809787" y="2351852"/>
                  <a:pt x="952779" y="2336800"/>
                </a:cubicBezTo>
                <a:cubicBezTo>
                  <a:pt x="1095771" y="2321748"/>
                  <a:pt x="1361060" y="2270949"/>
                  <a:pt x="1517223" y="2212623"/>
                </a:cubicBezTo>
                <a:cubicBezTo>
                  <a:pt x="1673386" y="2154297"/>
                  <a:pt x="1806972" y="2071512"/>
                  <a:pt x="1889757" y="1986845"/>
                </a:cubicBezTo>
                <a:cubicBezTo>
                  <a:pt x="1972542" y="1902178"/>
                  <a:pt x="2008290" y="1789290"/>
                  <a:pt x="2013934" y="1704623"/>
                </a:cubicBezTo>
                <a:cubicBezTo>
                  <a:pt x="2019578" y="1619956"/>
                  <a:pt x="1963134" y="1525882"/>
                  <a:pt x="1923623" y="1478845"/>
                </a:cubicBezTo>
                <a:cubicBezTo>
                  <a:pt x="1884112" y="1431808"/>
                  <a:pt x="1831431" y="1433689"/>
                  <a:pt x="1776868" y="1422400"/>
                </a:cubicBezTo>
                <a:cubicBezTo>
                  <a:pt x="1722305" y="1411111"/>
                  <a:pt x="1650809" y="1401705"/>
                  <a:pt x="1596246" y="1411112"/>
                </a:cubicBezTo>
                <a:cubicBezTo>
                  <a:pt x="1541683" y="1420519"/>
                  <a:pt x="1487120" y="1439334"/>
                  <a:pt x="1449490" y="1478845"/>
                </a:cubicBezTo>
                <a:cubicBezTo>
                  <a:pt x="1411860" y="1518356"/>
                  <a:pt x="1391164" y="1580445"/>
                  <a:pt x="1370468" y="1648178"/>
                </a:cubicBezTo>
                <a:cubicBezTo>
                  <a:pt x="1349772" y="1715911"/>
                  <a:pt x="1325312" y="1800578"/>
                  <a:pt x="1325312" y="1885245"/>
                </a:cubicBezTo>
                <a:cubicBezTo>
                  <a:pt x="1325312" y="1969912"/>
                  <a:pt x="1351653" y="2063986"/>
                  <a:pt x="1370468" y="2156178"/>
                </a:cubicBezTo>
                <a:cubicBezTo>
                  <a:pt x="1389283" y="2248370"/>
                  <a:pt x="1402453" y="2363141"/>
                  <a:pt x="1438201" y="2438400"/>
                </a:cubicBezTo>
                <a:cubicBezTo>
                  <a:pt x="1473949" y="2513659"/>
                  <a:pt x="1502172" y="2553171"/>
                  <a:pt x="1584957" y="2607734"/>
                </a:cubicBezTo>
                <a:cubicBezTo>
                  <a:pt x="1667742" y="2662297"/>
                  <a:pt x="1846483" y="2730030"/>
                  <a:pt x="1934912" y="2765778"/>
                </a:cubicBezTo>
                <a:cubicBezTo>
                  <a:pt x="2023341" y="2801526"/>
                  <a:pt x="2015815" y="2801527"/>
                  <a:pt x="2115534" y="2822223"/>
                </a:cubicBezTo>
                <a:cubicBezTo>
                  <a:pt x="2215253" y="2842919"/>
                  <a:pt x="2410927" y="2891838"/>
                  <a:pt x="2533223" y="2889956"/>
                </a:cubicBezTo>
                <a:cubicBezTo>
                  <a:pt x="2655519" y="2888075"/>
                  <a:pt x="2747712" y="2841038"/>
                  <a:pt x="2849312" y="2810934"/>
                </a:cubicBezTo>
                <a:cubicBezTo>
                  <a:pt x="2950912" y="2780830"/>
                  <a:pt x="3056275" y="2746964"/>
                  <a:pt x="3142823" y="2709334"/>
                </a:cubicBezTo>
                <a:cubicBezTo>
                  <a:pt x="3229371" y="2671704"/>
                  <a:pt x="3283934" y="2641601"/>
                  <a:pt x="3368601" y="2585156"/>
                </a:cubicBezTo>
                <a:cubicBezTo>
                  <a:pt x="3453268" y="2528712"/>
                  <a:pt x="3579327" y="2427112"/>
                  <a:pt x="3650823" y="2370667"/>
                </a:cubicBezTo>
                <a:cubicBezTo>
                  <a:pt x="3722319" y="2314223"/>
                  <a:pt x="3763712" y="2276593"/>
                  <a:pt x="3797579" y="2246489"/>
                </a:cubicBezTo>
                <a:cubicBezTo>
                  <a:pt x="3831446" y="2216385"/>
                  <a:pt x="3842734" y="2203215"/>
                  <a:pt x="3854023" y="2190045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10560441" y="79022"/>
            <a:ext cx="1631559" cy="10355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3F435DF-0391-EA40-A5DC-9170E6737588}"/>
              </a:ext>
            </a:extLst>
          </p:cNvPr>
          <p:cNvSpPr/>
          <p:nvPr/>
        </p:nvSpPr>
        <p:spPr>
          <a:xfrm>
            <a:off x="8733599" y="250044"/>
            <a:ext cx="3532909" cy="3532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086A67E-AA8C-F946-B964-7DD166756A09}"/>
              </a:ext>
            </a:extLst>
          </p:cNvPr>
          <p:cNvSpPr/>
          <p:nvPr/>
        </p:nvSpPr>
        <p:spPr>
          <a:xfrm>
            <a:off x="4466021" y="2980384"/>
            <a:ext cx="3532909" cy="3532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26BD62A-5B99-0946-82F5-D837AF5E4C64}"/>
              </a:ext>
            </a:extLst>
          </p:cNvPr>
          <p:cNvSpPr/>
          <p:nvPr/>
        </p:nvSpPr>
        <p:spPr>
          <a:xfrm>
            <a:off x="387927" y="-568036"/>
            <a:ext cx="3532909" cy="35329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815842" y="6145623"/>
            <a:ext cx="523875" cy="228600"/>
          </a:xfrm>
        </p:spPr>
        <p:txBody>
          <a:bodyPr/>
          <a:lstStyle/>
          <a:p>
            <a:fld id="{B98BA11B-BB40-49F2-BC79-AD48D123694E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275" y="3426001"/>
            <a:ext cx="3850569" cy="200260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726692" y="5275493"/>
            <a:ext cx="286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951B81"/>
                </a:solidFill>
              </a:rPr>
              <a:t>2011-2014</a:t>
            </a:r>
          </a:p>
          <a:p>
            <a:pPr algn="ctr"/>
            <a:r>
              <a:rPr lang="es-CO" b="1" dirty="0">
                <a:solidFill>
                  <a:srgbClr val="951B81"/>
                </a:solidFill>
              </a:rPr>
              <a:t>FP7-SiS MML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069187" y="2518719"/>
            <a:ext cx="2861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951B81"/>
                </a:solidFill>
              </a:rPr>
              <a:t>2019-2022</a:t>
            </a:r>
          </a:p>
          <a:p>
            <a:pPr algn="ctr"/>
            <a:r>
              <a:rPr lang="es-CO" b="1" dirty="0">
                <a:solidFill>
                  <a:srgbClr val="951B81"/>
                </a:solidFill>
              </a:rPr>
              <a:t>H2020 SwafS-01-2018-2019</a:t>
            </a:r>
          </a:p>
        </p:txBody>
      </p:sp>
      <p:pic>
        <p:nvPicPr>
          <p:cNvPr id="12" name="Grafik 12">
            <a:extLst>
              <a:ext uri="{FF2B5EF4-FFF2-40B4-BE49-F238E27FC236}">
                <a16:creationId xmlns:a16="http://schemas.microsoft.com/office/drawing/2014/main" id="{2B887C71-1FF3-4B79-9CC7-7DF971DE8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22" y="596786"/>
            <a:ext cx="2554065" cy="19219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55" y="535772"/>
            <a:ext cx="3109664" cy="115756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3955" y="1693334"/>
            <a:ext cx="286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951B81"/>
                </a:solidFill>
              </a:rPr>
              <a:t>2008</a:t>
            </a:r>
          </a:p>
          <a:p>
            <a:pPr algn="ctr"/>
            <a:r>
              <a:rPr lang="es-CO" b="1" dirty="0">
                <a:solidFill>
                  <a:srgbClr val="951B81"/>
                </a:solidFill>
              </a:rPr>
              <a:t>Miembro fundador</a:t>
            </a:r>
          </a:p>
        </p:txBody>
      </p:sp>
    </p:spTree>
    <p:extLst>
      <p:ext uri="{BB962C8B-B14F-4D97-AF65-F5344CB8AC3E}">
        <p14:creationId xmlns:p14="http://schemas.microsoft.com/office/powerpoint/2010/main" val="19732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11" grpId="0"/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687009" y="0"/>
            <a:ext cx="1663178" cy="1597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19559" y="1820077"/>
            <a:ext cx="3508653" cy="34455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rgbClr val="951B81"/>
                </a:solidFill>
              </a:rPr>
              <a:t>H2020 </a:t>
            </a:r>
            <a:br>
              <a:rPr lang="es-CO" dirty="0">
                <a:solidFill>
                  <a:srgbClr val="951B81"/>
                </a:solidFill>
              </a:rPr>
            </a:br>
            <a:endParaRPr lang="es-CO" dirty="0">
              <a:solidFill>
                <a:srgbClr val="951B8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94135" y="406748"/>
            <a:ext cx="3552735" cy="120529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951B81"/>
                </a:solidFill>
              </a:rPr>
              <a:t>Open schooling and collaboration on science education</a:t>
            </a:r>
          </a:p>
          <a:p>
            <a:pPr algn="ctr"/>
            <a:r>
              <a:rPr lang="en-US" sz="1800" b="1" dirty="0">
                <a:solidFill>
                  <a:srgbClr val="951B81"/>
                </a:solidFill>
              </a:rPr>
              <a:t>CSA Coordination and support action</a:t>
            </a:r>
            <a:endParaRPr lang="es-CO" sz="1800" b="1" dirty="0">
              <a:solidFill>
                <a:srgbClr val="951B8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 descr="https://southcentralus1-mediap.svc.ms/transform/thumbnail?provider=spo&amp;inputFormat=png&amp;cs=fFNQTw&amp;docid=https%3A%2F%2Feafit-my.sharepoint.com%3A443%2F_api%2Fv2.0%2Fdrives%2Fb!5U5w1nxdM0O-QkXG2HKM2SNMGnj26eRDt4h2GLMzi9joxSiek-ThQ79xdNjmjajV%2Fitems%2F01EPD3AKOSBXNGJ6RYONHKTXRFEEBJ5EH6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6" y="1806114"/>
            <a:ext cx="2882736" cy="25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outhcentralus1-mediap.svc.ms/transform/thumbnail?provider=spo&amp;inputFormat=png&amp;cs=fFNQTw&amp;docid=https%3A%2F%2Feafit-my.sharepoint.com%3A443%2F_api%2Fv2.0%2Fdrives%2Fb!5U5w1nxdM0O-QkXG2HKM2SNMGnj26eRDt4h2GLMzi9joxSiek-ThQ79xdNjmjajV%2Fitems%2F01EPD3AKMQWBJ5QHN3KFAZJRMUI6T2EX77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6055">
            <a:off x="2958052" y="2574437"/>
            <a:ext cx="1201533" cy="9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781162" y="4699967"/>
            <a:ext cx="19195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800" b="1" dirty="0">
                <a:solidFill>
                  <a:srgbClr val="951B81"/>
                </a:solidFill>
                <a:latin typeface="+mj-lt"/>
                <a:ea typeface="+mj-ea"/>
                <a:cs typeface="+mj-cs"/>
              </a:rPr>
              <a:t>SWAFS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13114" y="5252881"/>
            <a:ext cx="345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rgbClr val="951B81"/>
                </a:solidFill>
              </a:rPr>
              <a:t>Science</a:t>
            </a:r>
            <a:r>
              <a:rPr lang="es-CO" b="1" dirty="0">
                <a:solidFill>
                  <a:srgbClr val="951B81"/>
                </a:solidFill>
              </a:rPr>
              <a:t> </a:t>
            </a:r>
            <a:r>
              <a:rPr lang="es-CO" b="1" dirty="0" err="1">
                <a:solidFill>
                  <a:srgbClr val="951B81"/>
                </a:solidFill>
              </a:rPr>
              <a:t>With</a:t>
            </a:r>
            <a:r>
              <a:rPr lang="es-CO" b="1" dirty="0">
                <a:solidFill>
                  <a:srgbClr val="951B81"/>
                </a:solidFill>
              </a:rPr>
              <a:t> And </a:t>
            </a:r>
            <a:r>
              <a:rPr lang="es-CO" b="1" dirty="0" err="1">
                <a:solidFill>
                  <a:srgbClr val="951B81"/>
                </a:solidFill>
              </a:rPr>
              <a:t>For</a:t>
            </a:r>
            <a:r>
              <a:rPr lang="es-CO" b="1" dirty="0">
                <a:solidFill>
                  <a:srgbClr val="951B81"/>
                </a:solidFill>
              </a:rPr>
              <a:t> </a:t>
            </a:r>
            <a:r>
              <a:rPr lang="es-CO" b="1" dirty="0" err="1">
                <a:solidFill>
                  <a:srgbClr val="951B81"/>
                </a:solidFill>
              </a:rPr>
              <a:t>Society</a:t>
            </a:r>
            <a:endParaRPr lang="es-CO" dirty="0"/>
          </a:p>
        </p:txBody>
      </p:sp>
      <p:pic>
        <p:nvPicPr>
          <p:cNvPr id="1036" name="Picture 12" descr="https://southcentralus1-mediap.svc.ms/transform/thumbnail?provider=spo&amp;inputFormat=png&amp;cs=fFNQTw&amp;docid=https%3A%2F%2Feafit-my.sharepoint.com%3A443%2F_api%2Fv2.0%2Fdrives%2Fb!5U5w1nxdM0O-QkXG2HKM2SNMGnj26eRDt4h2GLMzi9joxSiek-ThQ79xdNjmjajV%2Fitems%2F01EPD3AKOPSJ5FSXWHVBDLA2S6LRW77HVY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53" y="1426555"/>
            <a:ext cx="2573009" cy="32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outhcentralus1-mediap.svc.ms/transform/thumbnail?provider=spo&amp;inputFormat=png&amp;cs=fFNQTw&amp;docid=https%3A%2F%2Feafit-my.sharepoint.com%3A443%2F_api%2Fv2.0%2Fdrives%2Fb!5U5w1nxdM0O-QkXG2HKM2SNMGnj26eRDt4h2GLMzi9joxSiek-ThQ79xdNjmjajV%2Fitems%2F01EPD3AKIPN4DXKU7ZWZBJZISQ6XFGNBXM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291">
            <a:off x="8561899" y="1806114"/>
            <a:ext cx="2682507" cy="215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southcentralus1-mediap.svc.ms/transform/thumbnail?provider=spo&amp;inputFormat=png&amp;cs=fFNQTw&amp;docid=https%3A%2F%2Feafit-my.sharepoint.com%3A443%2F_api%2Fv2.0%2Fdrives%2Fb!5U5w1nxdM0O-QkXG2HKM2SNMGnj26eRDt4h2GLMzi9joxSiek-ThQ79xdNjmjajV%2Fitems%2F01EPD3AKMQWBJ5QHN3KFAZJRMUI6T2EX77%3Fversion%3DPublished&amp;access_token=eyJ0eXAiOiJKV1QiLCJhbGciOiJub25lIn0.eyJhdWQiOiIwMDAwMDAwMy0wMDAwLTBmZjEtY2UwMC0wMDAwMDAwMDAwMDAvZWFmaXQtbXkuc2hhcmVwb2ludC5jb21AOTlmN2I1NWUtOWNiZS00NjdiLTgxNDMtOTE5NzgyOTE4YWZiIiwiaXNzIjoiMDAwMDAwMDMtMDAwMC0wZmYxLWNlMDAtMDAwMDAwMDAwMDAwIiwibmJmIjoiMTU3Mzc2ODI0NyIsImV4cCI6IjE1NzM3ODk4NDciLCJlbmRwb2ludHVybCI6ImtOWkpIaGQvcDhRU2JFK1lXeVp6RGMvVmRRSnhCUk14cWpsUkVWa0RnV1E9IiwiZW5kcG9pbnR1cmxMZW5ndGgiOiIxMTUiLCJpc2xvb3BiYWNrIjoiVHJ1ZSIsImNpZCI6Ik1qbGxNVEUzT1dZdE5EQXhNUzFoTURBd0xUTXpaVEF0Tm1SaE5XRmlOVGd6T0ROaiIsInZlciI6Imhhc2hlZHByb29mdG9rZW4iLCJzaXRlaWQiOiJaRFkzTURSbFpUVXROV1EzWXkwME16TXpMV0psTkRJdE5EVmpObVE0TnpJNFkyUTUiLCJzaWduaW5fc3RhdGUiOiJbXCJrbXNpXCJdIiwibmFtZWlkIjoiMCMuZnxtZW1iZXJzaGlwfHZtaXJhbUBlYWZpdC5lZHUuY28iLCJuaWkiOiJtaWNyb3NvZnQuc2hhcmVwb2ludCIsImlzdXNlciI6InRydWUiLCJjYWNoZWtleSI6IjBoLmZ8bWVtYmVyc2hpcHwxMDAzM2ZmZjliMmYzMTcyQGxpdmUuY29tIiwidHQiOiIwIiwidXNlUGVyc2lzdGVudENvb2tpZSI6IjMifQ.ekQwYWJ4Ni92S3hPNzVrS1NMLzVtK21IK0hIOGxKQlRDVW9BbE1sbXZVaz0&amp;encodeFailures=1&amp;srcWidth=&amp;srcHeight=&amp;width=1600&amp;height=673&amp;action=Acces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483">
            <a:off x="6838454" y="2574436"/>
            <a:ext cx="1201533" cy="9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2">
            <a:extLst>
              <a:ext uri="{FF2B5EF4-FFF2-40B4-BE49-F238E27FC236}">
                <a16:creationId xmlns:a16="http://schemas.microsoft.com/office/drawing/2014/main" id="{2B887C71-1FF3-4B79-9CC7-7DF971DE824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95" y="2296003"/>
            <a:ext cx="1567714" cy="11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10591645" y="-39419"/>
            <a:ext cx="1663178" cy="159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70" y="156157"/>
            <a:ext cx="2402104" cy="10637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6" y="1184121"/>
            <a:ext cx="1551369" cy="10644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82" y="5242248"/>
            <a:ext cx="2445341" cy="10611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78" y="4138228"/>
            <a:ext cx="1971675" cy="9525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158" y="485095"/>
            <a:ext cx="1884622" cy="11931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617" y="4012134"/>
            <a:ext cx="1298571" cy="126037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5353" y="1973599"/>
            <a:ext cx="1648325" cy="12448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780" y="3934141"/>
            <a:ext cx="1851017" cy="13066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7159" y="664997"/>
            <a:ext cx="2441777" cy="7821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0215" y="5305942"/>
            <a:ext cx="2019300" cy="8001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5412" y="5181256"/>
            <a:ext cx="2008134" cy="123789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5967" y="2331395"/>
            <a:ext cx="1676400" cy="8858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1626" y="4115954"/>
            <a:ext cx="2019300" cy="94297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0661" y="1973599"/>
            <a:ext cx="1438275" cy="10382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01704" y="1283040"/>
            <a:ext cx="2004378" cy="1139100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>
          <a:xfrm flipH="1">
            <a:off x="6059364" y="-89659"/>
            <a:ext cx="33867" cy="373412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5274" y="3644468"/>
            <a:ext cx="11988181" cy="7786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43422" y="5618485"/>
            <a:ext cx="1880482" cy="5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F686BACC-E4C2-F94E-815A-B28F1F2A4FC3}"/>
              </a:ext>
            </a:extLst>
          </p:cNvPr>
          <p:cNvSpPr/>
          <p:nvPr/>
        </p:nvSpPr>
        <p:spPr>
          <a:xfrm>
            <a:off x="5419850" y="924609"/>
            <a:ext cx="7943224" cy="8022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78CBDC-CD37-6E48-9EE2-3723AAE0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09DAF3-1194-AD4E-89E6-C5CCFFE3A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" b="10623"/>
          <a:stretch/>
        </p:blipFill>
        <p:spPr>
          <a:xfrm>
            <a:off x="5890009" y="2294169"/>
            <a:ext cx="5916837" cy="385145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FCC0698-C50A-3746-8BEC-55B6311743BE}"/>
              </a:ext>
            </a:extLst>
          </p:cNvPr>
          <p:cNvGrpSpPr/>
          <p:nvPr/>
        </p:nvGrpSpPr>
        <p:grpSpPr>
          <a:xfrm>
            <a:off x="10720563" y="0"/>
            <a:ext cx="1471437" cy="1108242"/>
            <a:chOff x="10720563" y="0"/>
            <a:chExt cx="1471437" cy="110824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61C7AD5-1B34-7C47-A8E4-06F5251292E2}"/>
                </a:ext>
              </a:extLst>
            </p:cNvPr>
            <p:cNvSpPr/>
            <p:nvPr/>
          </p:nvSpPr>
          <p:spPr>
            <a:xfrm>
              <a:off x="10720563" y="0"/>
              <a:ext cx="1471437" cy="10777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Grafik 12">
              <a:extLst>
                <a:ext uri="{FF2B5EF4-FFF2-40B4-BE49-F238E27FC236}">
                  <a16:creationId xmlns:a16="http://schemas.microsoft.com/office/drawing/2014/main" id="{53257142-60EF-4D49-873E-3D4F1104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308FBC-193D-B746-A45E-98CAEDE3C375}"/>
              </a:ext>
            </a:extLst>
          </p:cNvPr>
          <p:cNvSpPr txBox="1"/>
          <p:nvPr/>
        </p:nvSpPr>
        <p:spPr>
          <a:xfrm>
            <a:off x="-116893" y="3960409"/>
            <a:ext cx="5411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/>
              <a:t>La contribución de la Unión Europea asciende a 1’497.820 </a:t>
            </a:r>
            <a:r>
              <a:rPr lang="es-CO" sz="2800" dirty="0"/>
              <a:t>EUR. </a:t>
            </a:r>
          </a:p>
          <a:p>
            <a:pPr algn="r"/>
            <a:endParaRPr lang="es-CO" sz="2000" dirty="0"/>
          </a:p>
          <a:p>
            <a:pPr algn="r"/>
            <a:r>
              <a:rPr lang="es-CO" sz="2000" dirty="0"/>
              <a:t>La Universidad EAFIT administrará </a:t>
            </a:r>
            <a:r>
              <a:rPr lang="es-CO" sz="2000" b="1" dirty="0"/>
              <a:t>94.500 EUR </a:t>
            </a:r>
            <a:r>
              <a:rPr lang="es-CO" sz="2000" dirty="0"/>
              <a:t>para la implementación del LEC.</a:t>
            </a:r>
          </a:p>
        </p:txBody>
      </p:sp>
    </p:spTree>
    <p:extLst>
      <p:ext uri="{BB962C8B-B14F-4D97-AF65-F5344CB8AC3E}">
        <p14:creationId xmlns:p14="http://schemas.microsoft.com/office/powerpoint/2010/main" val="1646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49867" y="1354667"/>
            <a:ext cx="3476977" cy="3156259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s-CO" b="1" dirty="0">
                <a:solidFill>
                  <a:srgbClr val="00B050"/>
                </a:solidFill>
              </a:rPr>
              <a:t>Cooperación,</a:t>
            </a:r>
            <a:r>
              <a:rPr lang="es-CO" b="1" dirty="0"/>
              <a:t> </a:t>
            </a:r>
            <a:r>
              <a:rPr lang="es-CO" b="1" dirty="0">
                <a:solidFill>
                  <a:srgbClr val="E6007E"/>
                </a:solidFill>
              </a:rPr>
              <a:t>Universidades de los niños,</a:t>
            </a:r>
            <a:r>
              <a:rPr lang="es-CO" b="1" dirty="0"/>
              <a:t> </a:t>
            </a:r>
            <a:r>
              <a:rPr lang="es-CO" b="1" dirty="0">
                <a:solidFill>
                  <a:srgbClr val="6CC0A7"/>
                </a:solidFill>
              </a:rPr>
              <a:t>Tercera Misión,</a:t>
            </a:r>
            <a:r>
              <a:rPr lang="es-CO" b="1" dirty="0"/>
              <a:t> </a:t>
            </a:r>
            <a:r>
              <a:rPr lang="es-CO" b="1" dirty="0">
                <a:solidFill>
                  <a:srgbClr val="9C1C87"/>
                </a:solidFill>
              </a:rPr>
              <a:t>Currículo Abierto,</a:t>
            </a:r>
            <a:r>
              <a:rPr lang="es-CO" b="1" dirty="0"/>
              <a:t> </a:t>
            </a:r>
            <a:r>
              <a:rPr lang="es-CO" b="1" dirty="0">
                <a:solidFill>
                  <a:srgbClr val="F39200"/>
                </a:solidFill>
              </a:rPr>
              <a:t>Capital científico,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98" y="1800926"/>
            <a:ext cx="5120000" cy="27100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5207594" y="4216598"/>
            <a:ext cx="6064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CO" sz="2400" dirty="0"/>
              <a:t>Articulación del sistema escolar con los sectores estatal, empresarial, educativos formales y no formales para una educación escolar abierta y contextualizada. </a:t>
            </a:r>
            <a:r>
              <a:rPr lang="en-US" sz="2400" dirty="0"/>
              <a:t>​</a:t>
            </a:r>
          </a:p>
          <a:p>
            <a:pPr algn="ctr" fontAlgn="base"/>
            <a:r>
              <a:rPr lang="es-CO" sz="2400" dirty="0"/>
              <a:t>​</a:t>
            </a:r>
          </a:p>
          <a:p>
            <a:pPr algn="ctr"/>
            <a:endParaRPr lang="es-CO" sz="2400" dirty="0"/>
          </a:p>
        </p:txBody>
      </p:sp>
      <p:sp>
        <p:nvSpPr>
          <p:cNvPr id="9" name="Rectángulo 8"/>
          <p:cNvSpPr/>
          <p:nvPr/>
        </p:nvSpPr>
        <p:spPr>
          <a:xfrm>
            <a:off x="10520749" y="0"/>
            <a:ext cx="1663178" cy="1597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Grafik 12">
            <a:extLst>
              <a:ext uri="{FF2B5EF4-FFF2-40B4-BE49-F238E27FC236}">
                <a16:creationId xmlns:a16="http://schemas.microsoft.com/office/drawing/2014/main" id="{2B887C71-1FF3-4B79-9CC7-7DF971DE8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2" y="2099171"/>
            <a:ext cx="2383550" cy="16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A11B-BB40-49F2-BC79-AD48D123694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924CF5-AA57-214D-A25A-FE3B31A6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3" y="64740"/>
            <a:ext cx="6136895" cy="625178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82B0400-34B5-C64E-9FFB-4A79A7EAED9E}"/>
              </a:ext>
            </a:extLst>
          </p:cNvPr>
          <p:cNvGrpSpPr/>
          <p:nvPr/>
        </p:nvGrpSpPr>
        <p:grpSpPr>
          <a:xfrm>
            <a:off x="10543309" y="0"/>
            <a:ext cx="1648691" cy="1246909"/>
            <a:chOff x="10543309" y="0"/>
            <a:chExt cx="1648691" cy="1246909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6933CFE-7F58-264D-B302-5E7AF8214AB6}"/>
                </a:ext>
              </a:extLst>
            </p:cNvPr>
            <p:cNvSpPr/>
            <p:nvPr/>
          </p:nvSpPr>
          <p:spPr>
            <a:xfrm>
              <a:off x="10543309" y="0"/>
              <a:ext cx="1648691" cy="12469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7" name="Grafik 12">
              <a:extLst>
                <a:ext uri="{FF2B5EF4-FFF2-40B4-BE49-F238E27FC236}">
                  <a16:creationId xmlns:a16="http://schemas.microsoft.com/office/drawing/2014/main" id="{8F4039AF-DD42-6E4C-8556-7DFF62E4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3417" y="138666"/>
              <a:ext cx="1288473" cy="969576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479482-24CB-1648-B374-B4557B4180E9}"/>
              </a:ext>
            </a:extLst>
          </p:cNvPr>
          <p:cNvSpPr txBox="1"/>
          <p:nvPr/>
        </p:nvSpPr>
        <p:spPr>
          <a:xfrm>
            <a:off x="7320716" y="1007358"/>
            <a:ext cx="43649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312783"/>
                </a:solidFill>
              </a:rPr>
              <a:t>WP2</a:t>
            </a:r>
            <a:r>
              <a:rPr lang="es-ES_tradnl" sz="2000" dirty="0">
                <a:solidFill>
                  <a:srgbClr val="312783"/>
                </a:solidFill>
              </a:rPr>
              <a:t>: </a:t>
            </a:r>
            <a:r>
              <a:rPr lang="es-ES_tradnl" sz="2000" dirty="0" err="1">
                <a:solidFill>
                  <a:srgbClr val="312783"/>
                </a:solidFill>
              </a:rPr>
              <a:t>Cotribution</a:t>
            </a:r>
            <a:r>
              <a:rPr lang="es-ES_tradnl" sz="2000" dirty="0">
                <a:solidFill>
                  <a:srgbClr val="312783"/>
                </a:solidFill>
              </a:rPr>
              <a:t> to “</a:t>
            </a:r>
            <a:r>
              <a:rPr lang="es-ES_tradnl" sz="2000" dirty="0" err="1">
                <a:solidFill>
                  <a:srgbClr val="312783"/>
                </a:solidFill>
              </a:rPr>
              <a:t>Good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practices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library</a:t>
            </a:r>
            <a:r>
              <a:rPr lang="es-ES_tradnl" sz="2000" dirty="0">
                <a:solidFill>
                  <a:srgbClr val="312783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312783"/>
                </a:solidFill>
              </a:rPr>
              <a:t>WP3</a:t>
            </a:r>
            <a:r>
              <a:rPr lang="es-ES_tradnl" sz="2000" dirty="0">
                <a:solidFill>
                  <a:srgbClr val="312783"/>
                </a:solidFill>
              </a:rPr>
              <a:t>: </a:t>
            </a:r>
            <a:r>
              <a:rPr lang="es-ES_tradnl" sz="2000" dirty="0" err="1">
                <a:solidFill>
                  <a:srgbClr val="312783"/>
                </a:solidFill>
              </a:rPr>
              <a:t>Development</a:t>
            </a:r>
            <a:r>
              <a:rPr lang="es-ES_tradnl" sz="2000" dirty="0">
                <a:solidFill>
                  <a:srgbClr val="312783"/>
                </a:solidFill>
              </a:rPr>
              <a:t> of LEC (</a:t>
            </a:r>
            <a:r>
              <a:rPr lang="es-ES_tradnl" sz="2000" dirty="0" err="1">
                <a:solidFill>
                  <a:srgbClr val="312783"/>
                </a:solidFill>
              </a:rPr>
              <a:t>Workplan</a:t>
            </a:r>
            <a:r>
              <a:rPr lang="es-ES_tradnl" sz="2000" dirty="0">
                <a:solidFill>
                  <a:srgbClr val="312783"/>
                </a:solidFill>
              </a:rPr>
              <a:t>, </a:t>
            </a:r>
            <a:r>
              <a:rPr lang="es-ES_tradnl" sz="2000" dirty="0" err="1">
                <a:solidFill>
                  <a:srgbClr val="312783"/>
                </a:solidFill>
              </a:rPr>
              <a:t>implementation</a:t>
            </a:r>
            <a:r>
              <a:rPr lang="es-ES_tradnl" sz="2000" dirty="0">
                <a:solidFill>
                  <a:srgbClr val="312783"/>
                </a:solidFill>
              </a:rPr>
              <a:t>, </a:t>
            </a:r>
            <a:r>
              <a:rPr lang="es-ES_tradnl" sz="2000" dirty="0" err="1">
                <a:solidFill>
                  <a:srgbClr val="312783"/>
                </a:solidFill>
              </a:rPr>
              <a:t>progress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documentation</a:t>
            </a:r>
            <a:r>
              <a:rPr lang="es-ES_tradnl" sz="2000" dirty="0">
                <a:solidFill>
                  <a:srgbClr val="312783"/>
                </a:solidFill>
              </a:rPr>
              <a:t>, </a:t>
            </a:r>
            <a:r>
              <a:rPr lang="es-ES_tradnl" sz="2000" dirty="0" err="1">
                <a:solidFill>
                  <a:srgbClr val="312783"/>
                </a:solidFill>
              </a:rPr>
              <a:t>development</a:t>
            </a:r>
            <a:r>
              <a:rPr lang="es-ES_tradnl" sz="2000" dirty="0">
                <a:solidFill>
                  <a:srgbClr val="312783"/>
                </a:solidFill>
              </a:rPr>
              <a:t> of a </a:t>
            </a:r>
            <a:r>
              <a:rPr lang="es-ES_tradnl" sz="2000" dirty="0" err="1">
                <a:solidFill>
                  <a:srgbClr val="312783"/>
                </a:solidFill>
              </a:rPr>
              <a:t>sustain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molelling</a:t>
            </a:r>
            <a:r>
              <a:rPr lang="es-ES_tradnl" sz="2000" dirty="0">
                <a:solidFill>
                  <a:srgbClr val="312783"/>
                </a:solidFill>
              </a:rPr>
              <a:t> and </a:t>
            </a:r>
            <a:r>
              <a:rPr lang="es-ES_tradnl" sz="2000" dirty="0" err="1">
                <a:solidFill>
                  <a:srgbClr val="312783"/>
                </a:solidFill>
              </a:rPr>
              <a:t>scenario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building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reference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guide</a:t>
            </a:r>
            <a:endParaRPr lang="es-ES_tradnl" sz="2000" dirty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312783"/>
                </a:solidFill>
              </a:rPr>
              <a:t>WP4</a:t>
            </a:r>
            <a:r>
              <a:rPr lang="es-ES_tradnl" sz="2000" dirty="0">
                <a:solidFill>
                  <a:srgbClr val="312783"/>
                </a:solidFill>
              </a:rPr>
              <a:t>: </a:t>
            </a:r>
            <a:r>
              <a:rPr lang="es-ES_tradnl" sz="2000" dirty="0" err="1">
                <a:solidFill>
                  <a:srgbClr val="312783"/>
                </a:solidFill>
              </a:rPr>
              <a:t>Transnational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Education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Mentoring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Partnertships</a:t>
            </a:r>
            <a:endParaRPr lang="es-ES_tradnl" sz="2000" dirty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312783"/>
                </a:solidFill>
              </a:rPr>
              <a:t>WP6</a:t>
            </a:r>
            <a:r>
              <a:rPr lang="es-ES_tradnl" sz="2000" dirty="0">
                <a:solidFill>
                  <a:srgbClr val="312783"/>
                </a:solidFill>
              </a:rPr>
              <a:t>: </a:t>
            </a:r>
            <a:r>
              <a:rPr lang="es-ES_tradnl" sz="2000" dirty="0" err="1">
                <a:solidFill>
                  <a:srgbClr val="312783"/>
                </a:solidFill>
              </a:rPr>
              <a:t>contribution</a:t>
            </a:r>
            <a:r>
              <a:rPr lang="es-ES_tradnl" sz="2000" dirty="0">
                <a:solidFill>
                  <a:srgbClr val="312783"/>
                </a:solidFill>
              </a:rPr>
              <a:t> to </a:t>
            </a:r>
            <a:r>
              <a:rPr lang="es-ES_tradnl" sz="2000" dirty="0" err="1" smtClean="0">
                <a:solidFill>
                  <a:srgbClr val="312783"/>
                </a:solidFill>
              </a:rPr>
              <a:t>implementation</a:t>
            </a:r>
            <a:r>
              <a:rPr lang="es-ES_tradnl" sz="2000" dirty="0" smtClean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workshps</a:t>
            </a:r>
            <a:r>
              <a:rPr lang="es-ES_tradnl" sz="2000" dirty="0">
                <a:solidFill>
                  <a:srgbClr val="312783"/>
                </a:solidFill>
              </a:rPr>
              <a:t>, LEC </a:t>
            </a:r>
            <a:r>
              <a:rPr lang="es-ES_tradnl" sz="2000" dirty="0" err="1">
                <a:solidFill>
                  <a:srgbClr val="312783"/>
                </a:solidFill>
              </a:rPr>
              <a:t>feedback</a:t>
            </a:r>
            <a:r>
              <a:rPr lang="es-ES_tradnl" sz="2000" dirty="0">
                <a:solidFill>
                  <a:srgbClr val="312783"/>
                </a:solidFill>
              </a:rPr>
              <a:t> incl. </a:t>
            </a:r>
            <a:r>
              <a:rPr lang="es-ES_tradnl" sz="2000" dirty="0" err="1">
                <a:solidFill>
                  <a:srgbClr val="312783"/>
                </a:solidFill>
              </a:rPr>
              <a:t>Gender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dimensions</a:t>
            </a:r>
            <a:endParaRPr lang="es-ES_tradnl" sz="2000" dirty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312783"/>
                </a:solidFill>
              </a:rPr>
              <a:t>WP7</a:t>
            </a:r>
            <a:r>
              <a:rPr lang="es-ES_tradnl" sz="2000" dirty="0">
                <a:solidFill>
                  <a:srgbClr val="312783"/>
                </a:solidFill>
              </a:rPr>
              <a:t>: </a:t>
            </a:r>
            <a:r>
              <a:rPr lang="es-ES_tradnl" sz="2000" dirty="0" err="1">
                <a:solidFill>
                  <a:srgbClr val="312783"/>
                </a:solidFill>
              </a:rPr>
              <a:t>contribution</a:t>
            </a:r>
            <a:r>
              <a:rPr lang="es-ES_tradnl" sz="2000" dirty="0">
                <a:solidFill>
                  <a:srgbClr val="312783"/>
                </a:solidFill>
              </a:rPr>
              <a:t> to </a:t>
            </a:r>
            <a:r>
              <a:rPr lang="es-ES_tradnl" sz="2000" dirty="0" err="1">
                <a:solidFill>
                  <a:srgbClr val="312783"/>
                </a:solidFill>
              </a:rPr>
              <a:t>policy</a:t>
            </a:r>
            <a:r>
              <a:rPr lang="es-ES_tradnl" sz="2000" dirty="0">
                <a:solidFill>
                  <a:srgbClr val="312783"/>
                </a:solidFill>
              </a:rPr>
              <a:t> </a:t>
            </a:r>
            <a:r>
              <a:rPr lang="es-ES_tradnl" sz="2000" dirty="0" err="1">
                <a:solidFill>
                  <a:srgbClr val="312783"/>
                </a:solidFill>
              </a:rPr>
              <a:t>recommendations</a:t>
            </a:r>
            <a:r>
              <a:rPr lang="es-ES_tradnl" sz="2000" dirty="0">
                <a:solidFill>
                  <a:srgbClr val="312783"/>
                </a:solidFill>
              </a:rPr>
              <a:t> and </a:t>
            </a:r>
            <a:r>
              <a:rPr lang="es-ES_tradnl" sz="2000" dirty="0" err="1">
                <a:solidFill>
                  <a:srgbClr val="312783"/>
                </a:solidFill>
              </a:rPr>
              <a:t>advocacy</a:t>
            </a:r>
            <a:r>
              <a:rPr lang="es-ES_tradnl" sz="2000" dirty="0">
                <a:solidFill>
                  <a:srgbClr val="312783"/>
                </a:solidFill>
              </a:rPr>
              <a:t> meetings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32187" y="1108243"/>
            <a:ext cx="2946400" cy="6415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2901275" y="1907504"/>
            <a:ext cx="2291644" cy="31933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1381959" y="1907504"/>
            <a:ext cx="1323428" cy="32164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5495590" y="1907504"/>
            <a:ext cx="1300352" cy="32164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2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D23DF633CE60479C576EEC2B8E3FEE" ma:contentTypeVersion="0" ma:contentTypeDescription="Crear nuevo documento." ma:contentTypeScope="" ma:versionID="2b11642d433035905365c9de16f44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B8CFD9-1557-4CB4-8783-B341C21C5D57}"/>
</file>

<file path=customXml/itemProps2.xml><?xml version="1.0" encoding="utf-8"?>
<ds:datastoreItem xmlns:ds="http://schemas.openxmlformats.org/officeDocument/2006/customXml" ds:itemID="{38B5637A-A85A-4C3A-B01C-DB20FD9344EC}"/>
</file>

<file path=customXml/itemProps3.xml><?xml version="1.0" encoding="utf-8"?>
<ds:datastoreItem xmlns:ds="http://schemas.openxmlformats.org/officeDocument/2006/customXml" ds:itemID="{A221A0DE-9FA4-4B18-BE93-DA06D8D48F42}"/>
</file>

<file path=docProps/app.xml><?xml version="1.0" encoding="utf-8"?>
<Properties xmlns="http://schemas.openxmlformats.org/officeDocument/2006/extended-properties" xmlns:vt="http://schemas.openxmlformats.org/officeDocument/2006/docPropsVTypes">
  <Template>PHERECLOS_eafit_kickoff</Template>
  <TotalTime>5048</TotalTime>
  <Words>318</Words>
  <Application>Microsoft Office PowerPoint</Application>
  <PresentationFormat>Panorámica</PresentationFormat>
  <Paragraphs>97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Open Sans</vt:lpstr>
      <vt:lpstr>Office</vt:lpstr>
      <vt:lpstr>Presentación de PowerPoint</vt:lpstr>
      <vt:lpstr>Viajar  De viaje.  1. intr. Trasladarse de un lugar a otro, generalmente distante, por cualquier medio de locomoción.</vt:lpstr>
      <vt:lpstr>Presentación de PowerPoint</vt:lpstr>
      <vt:lpstr>Presentación de PowerPoint</vt:lpstr>
      <vt:lpstr>H2020  </vt:lpstr>
      <vt:lpstr>Presentación de PowerPoint</vt:lpstr>
      <vt:lpstr>Presentación de PowerPoint</vt:lpstr>
      <vt:lpstr>Presentación de PowerPoint</vt:lpstr>
      <vt:lpstr>Presentación de PowerPoint</vt:lpstr>
      <vt:lpstr>Local Education Cluster LEC</vt:lpstr>
      <vt:lpstr>Presentación de PowerPoint</vt:lpstr>
      <vt:lpstr>Presentación de PowerPoint</vt:lpstr>
      <vt:lpstr>LEC Medellín</vt:lpstr>
      <vt:lpstr>¿Cómo vamos a hacerlo?</vt:lpstr>
      <vt:lpstr>Algunos de nuestros aliados</vt:lpstr>
      <vt:lpstr>Expectativas frente al proyecto</vt:lpstr>
      <vt:lpstr>LEC Medellín: alcance</vt:lpstr>
      <vt:lpstr>Retos</vt:lpstr>
      <vt:lpstr>Preguntas…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EAFIT Children’s University</dc:title>
  <dc:creator>Valeria Mira Montoya</dc:creator>
  <cp:lastModifiedBy>Valeria Mira Montoya</cp:lastModifiedBy>
  <cp:revision>72</cp:revision>
  <dcterms:created xsi:type="dcterms:W3CDTF">2019-11-14T21:01:17Z</dcterms:created>
  <dcterms:modified xsi:type="dcterms:W3CDTF">2019-11-19T14:02:13Z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0x0101009CD23DF633CE60479C576EEC2B8E3FEE</vt:lpwstr>
  </property>
</Properties>
</file>